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56" r:id="rId13"/>
    <p:sldId id="257" r:id="rId14"/>
    <p:sldId id="269" r:id="rId15"/>
    <p:sldId id="258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8" r:id="rId24"/>
    <p:sldId id="26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7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5197E-4554-401D-A2F4-A5F5E1E2CA74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1B71C-5331-4D8F-9E33-C1B93155E5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527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F7E42-0A75-4236-BB33-9068D8C736D4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D4E72-8922-412A-9814-CB7641848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782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29DD-45AA-460A-9EC5-98187506387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54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29DD-45AA-460A-9EC5-98187506387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00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29DD-45AA-460A-9EC5-98187506387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4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29DD-45AA-460A-9EC5-98187506387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72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29DD-45AA-460A-9EC5-98187506387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166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000" baseline="0" dirty="0" smtClean="0"/>
              <a:t>The future may judge us to be naïve as to our ability to prevent this threat; How can we with what we know today, adopt a defeatist attitude?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5F3B-B50F-B243-AD7F-379A65A0BFA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D1815-3C57-4771-9173-AEED54E4807D}" type="datetimeFigureOut">
              <a:rPr lang="en-US" smtClean="0"/>
              <a:pPr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90590-41A3-45C6-BA7A-387C7D1F4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/>
          </p:nvPr>
        </p:nvSpPr>
        <p:spPr>
          <a:xfrm>
            <a:off x="490101" y="368660"/>
            <a:ext cx="8378350" cy="5616624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 smtClean="0"/>
              <a:t>AIS PRESENTATION TO</a:t>
            </a:r>
            <a:endParaRPr lang="en-US" sz="2800" b="1" dirty="0"/>
          </a:p>
          <a:p>
            <a:pPr marL="0" indent="0" algn="ctr">
              <a:buNone/>
            </a:pPr>
            <a:r>
              <a:rPr lang="en-US" sz="2800" b="1" dirty="0" smtClean="0"/>
              <a:t>HUBBARD COLA</a:t>
            </a:r>
          </a:p>
          <a:p>
            <a:pPr marL="0" indent="0" algn="ctr">
              <a:buNone/>
            </a:pPr>
            <a:r>
              <a:rPr lang="en-US" sz="2800" b="1" dirty="0" smtClean="0"/>
              <a:t>OCTOBER 31, 2013</a:t>
            </a:r>
          </a:p>
          <a:p>
            <a:pPr marL="0" indent="0" algn="ctr">
              <a:buNone/>
            </a:pPr>
            <a:r>
              <a:rPr lang="en-US" sz="2800" b="1" dirty="0" smtClean="0"/>
              <a:t>Ken Grob/Jeff Bjorkman</a:t>
            </a:r>
          </a:p>
          <a:p>
            <a:pPr marL="0" indent="0" algn="ctr">
              <a:buNone/>
            </a:pPr>
            <a:endParaRPr lang="en-US" sz="1800" b="1" dirty="0" smtClean="0"/>
          </a:p>
          <a:p>
            <a:pPr>
              <a:buFont typeface="Wingdings" pitchFamily="2" charset="2"/>
              <a:buChar char="q"/>
            </a:pPr>
            <a:r>
              <a:rPr lang="en-US" sz="2400" b="1" dirty="0" smtClean="0"/>
              <a:t>AIS PREVENTION STRATEGY/KEY MESSAGE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 smtClean="0"/>
              <a:t>ECONOMIC IMPACTS-WATERSHEDS &amp; TMV 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 smtClean="0"/>
              <a:t>ZEBRA MUSSEL VELIGER LIFE CYCLES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 smtClean="0"/>
              <a:t>WHY IS WATERCRAFT INSPECTION CRITICAL?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 smtClean="0"/>
              <a:t>WATERCRAFT INSPECTION REPORT 2013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 smtClean="0"/>
              <a:t>2014 PROGRAM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4230" y="589741"/>
            <a:ext cx="1368152" cy="167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620688"/>
            <a:ext cx="1511810" cy="183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5791200"/>
            <a:ext cx="7992888" cy="584775"/>
          </a:xfrm>
          <a:prstGeom prst="rect">
            <a:avLst/>
          </a:prstGeom>
          <a:solidFill>
            <a:srgbClr val="00B0F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Partnering to Protect Our Lakes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65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DNR STATE-WIDE AIS ADVISORY COMMITTEE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/>
              <a:t>COMMITTEE APPOINTED IN JANUARY 2013; 15 MEMBERS AND 4 EX-OFFICIO MEMBERS;  PLUS DNR TEAM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C000"/>
                </a:solidFill>
              </a:rPr>
              <a:t>KEN GROB (COLA/COUNTY) AND MATT DOTTA (AMC) COMMITTEE MEMBERS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smtClean="0"/>
              <a:t>ORGANIZATION/PRIORTY SETTING/LEADERSHIP-SPRING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C000"/>
                </a:solidFill>
              </a:rPr>
              <a:t>STRONG SUPPORT FOR LGU FUNDING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C000"/>
                </a:solidFill>
              </a:rPr>
              <a:t>LETTERS TO GOVERNOR AND DNR COMMISSIONER SUPPORTING LEGISLATION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smtClean="0"/>
              <a:t>BREAK WITH FIELD TRIP --SUMMER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/>
              <a:t>CURRENT FOCUS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FFC000"/>
                </a:solidFill>
              </a:rPr>
              <a:t>PREPARING ANNUAL </a:t>
            </a:r>
            <a:r>
              <a:rPr lang="en-US" b="1" dirty="0" smtClean="0">
                <a:solidFill>
                  <a:srgbClr val="FFC000"/>
                </a:solidFill>
              </a:rPr>
              <a:t>REPORT/ DNR ROUNDTABLE IN JANUARY</a:t>
            </a:r>
            <a:endParaRPr lang="en-US" b="1" dirty="0">
              <a:solidFill>
                <a:srgbClr val="FFC000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FFC000"/>
                </a:solidFill>
              </a:rPr>
              <a:t>COMMUNICATIONS SUB-COMMITTEE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FFC000"/>
                </a:solidFill>
              </a:rPr>
              <a:t>LEGISLATION SUB-COMMITTEE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C000"/>
                </a:solidFill>
              </a:rPr>
              <a:t>AIS SUSTAINABLE </a:t>
            </a:r>
            <a:r>
              <a:rPr lang="en-US" b="1" dirty="0">
                <a:solidFill>
                  <a:srgbClr val="FFC000"/>
                </a:solidFill>
              </a:rPr>
              <a:t>FUNDING </a:t>
            </a:r>
            <a:r>
              <a:rPr lang="en-US" b="1" dirty="0" smtClean="0">
                <a:solidFill>
                  <a:srgbClr val="FFC000"/>
                </a:solidFill>
              </a:rPr>
              <a:t>SUB-COMMITTEE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smtClean="0"/>
              <a:t>WEBSITE --AGENDAS/MINUTES:</a:t>
            </a:r>
            <a:r>
              <a:rPr lang="en-US" b="1" dirty="0" smtClean="0">
                <a:solidFill>
                  <a:srgbClr val="FFC000"/>
                </a:solidFill>
              </a:rPr>
              <a:t>  </a:t>
            </a:r>
            <a:r>
              <a:rPr lang="en-US" dirty="0" smtClean="0">
                <a:solidFill>
                  <a:srgbClr val="FFC000"/>
                </a:solidFill>
              </a:rPr>
              <a:t>www.dnr.state.mn.us/aisadvisory/index.html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6316" y="4869160"/>
            <a:ext cx="1158875" cy="13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75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AIS PREVENTION STRATEGY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b="1" dirty="0" smtClean="0"/>
              <a:t>DNR STATE-WIDE STRATEGY ELEMENTS</a:t>
            </a:r>
            <a:endParaRPr lang="en-US" sz="2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191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	 </a:t>
            </a:r>
            <a:r>
              <a:rPr lang="en-US" b="1" dirty="0" smtClean="0"/>
              <a:t>    </a:t>
            </a:r>
            <a:endParaRPr lang="en-US" b="1" u="sng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PUBLIC AWARENESS &amp; EDUCATION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PREVENTION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(Watercraft inspections, LSP and Bait Dealer Laws, etc.)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EARLY DETECTION</a:t>
            </a:r>
          </a:p>
          <a:p>
            <a:pPr lvl="1">
              <a:buFont typeface="Wingdings" pitchFamily="2" charset="2"/>
              <a:buChar char="Ø"/>
            </a:pPr>
            <a:r>
              <a:rPr lang="en-US" b="1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(Veliger testing and vegetation checks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RAPID RESPONSE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CONTAINMENT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MITIGATION/MANAGEMENT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(CLPW on Portage &amp; 11</a:t>
            </a:r>
            <a:r>
              <a:rPr lang="en-US" baseline="30000" dirty="0" smtClean="0">
                <a:solidFill>
                  <a:srgbClr val="FFC000"/>
                </a:solidFill>
              </a:rPr>
              <a:t>th</a:t>
            </a:r>
            <a:r>
              <a:rPr lang="en-US" dirty="0" smtClean="0">
                <a:solidFill>
                  <a:srgbClr val="FFC000"/>
                </a:solidFill>
              </a:rPr>
              <a:t> CW)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LAW ENFORCEMENT 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ADMINISTRATION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66"/>
            <a:ext cx="1219200" cy="148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578"/>
            <a:ext cx="1295400" cy="15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5791200"/>
            <a:ext cx="8763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FRAMEWORK FOR HUBBARD COLA AND AIS TASK FORCE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84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5608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CONSISTENT MESSAGE</a:t>
            </a:r>
            <a:br>
              <a:rPr lang="en-US" b="1" dirty="0" smtClean="0"/>
            </a:br>
            <a:r>
              <a:rPr lang="en-US" sz="2000" b="1" dirty="0" smtClean="0"/>
              <a:t>FOR TOWNSHIPS </a:t>
            </a:r>
            <a:br>
              <a:rPr lang="en-US" sz="2000" b="1" dirty="0" smtClean="0"/>
            </a:br>
            <a:r>
              <a:rPr lang="en-US" sz="2000" b="1" dirty="0" smtClean="0"/>
              <a:t>AND LAKE ASSOCIATIONS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756"/>
            <a:ext cx="8229600" cy="54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u="sng" dirty="0" smtClean="0"/>
          </a:p>
          <a:p>
            <a:pPr>
              <a:buFont typeface="Wingdings" pitchFamily="2" charset="2"/>
              <a:buChar char="v"/>
            </a:pPr>
            <a:r>
              <a:rPr lang="en-US" sz="1800" b="1" dirty="0" smtClean="0"/>
              <a:t>AIS (ZEBRA MUSSEL) MAJOR EXPANSION SINCE 2000 IN MN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>
                <a:solidFill>
                  <a:srgbClr val="FFC000"/>
                </a:solidFill>
              </a:rPr>
              <a:t>WATERCRAFT MOVEMENT FROM SUPER </a:t>
            </a:r>
            <a:r>
              <a:rPr lang="en-US" sz="1800" b="1" dirty="0">
                <a:solidFill>
                  <a:srgbClr val="FFC000"/>
                </a:solidFill>
              </a:rPr>
              <a:t>SPREADER LAKES ARE MAIN SOURCE </a:t>
            </a:r>
            <a:r>
              <a:rPr lang="en-US" sz="1800" b="1" dirty="0" smtClean="0">
                <a:solidFill>
                  <a:srgbClr val="FFC000"/>
                </a:solidFill>
              </a:rPr>
              <a:t>OF NEW AIS INFESTATIONS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/>
              <a:t>PREVENTION IS THE MOST COST EFFECTIVE ACTION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>
                <a:solidFill>
                  <a:srgbClr val="FFC000"/>
                </a:solidFill>
              </a:rPr>
              <a:t>WATERSHEDS MUST BE PROTECTED--ZM VELIGERS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/>
              <a:t>IMPACTS ARE ECONOMIC, FISHING, RECREATIONAL, AND ECOLOGICAL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>
                <a:solidFill>
                  <a:srgbClr val="FFC000"/>
                </a:solidFill>
              </a:rPr>
              <a:t>EVERYONE IS AFFECTED; EVERYONE RESPONSIBLE FOR PREVENTION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/>
              <a:t>DNR CAN’T STOP SPREAD ALONE--LAWS, POLICIES, MANPOWER CAN’T DO IT ALL. 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>
                <a:solidFill>
                  <a:srgbClr val="FFC000"/>
                </a:solidFill>
              </a:rPr>
              <a:t>DNR FOCUS IS ON CONTAINMENT &amp; ENABLING LOCAL ORGANIZATIONS AND GOVERNMENT TO SHIELD UNINFESTED LAKES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/>
              <a:t>WATERCRAFT INSPECTIONS ARE A VITAL ELEMENT OF PREVENTION--NO ONE DOES IT BETTER THAN HUBBARD CO.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 smtClean="0">
                <a:solidFill>
                  <a:srgbClr val="FFC000"/>
                </a:solidFill>
              </a:rPr>
              <a:t>THERE IS HOPE--MN SLOWING SPREAD, RESEARCH, LSP’s,</a:t>
            </a:r>
            <a:r>
              <a:rPr lang="en-US" sz="1800" b="1" dirty="0">
                <a:solidFill>
                  <a:srgbClr val="FFC000"/>
                </a:solidFill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</a:rPr>
              <a:t>RESORTS,   LAW ENFORCEMENT, PUBLIC AWARENESS….PUBLIC DEMAND FOR ACTION FROM STATE AND LOCAL GOVERNMENT</a:t>
            </a:r>
            <a:endParaRPr lang="en-US" sz="18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0"/>
            <a:ext cx="1226494" cy="130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471" y="835"/>
            <a:ext cx="1331872" cy="137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44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28700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MAJOR HUBBARD COUNTY WATERSHEDS</a:t>
            </a:r>
            <a:endParaRPr lang="en-US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061" y="728700"/>
            <a:ext cx="8229600" cy="5436604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LONG LAKE </a:t>
            </a:r>
            <a:r>
              <a:rPr lang="en-US" dirty="0" smtClean="0"/>
              <a:t>- </a:t>
            </a:r>
            <a:r>
              <a:rPr lang="en-US" sz="2900" dirty="0">
                <a:solidFill>
                  <a:srgbClr val="FFC000"/>
                </a:solidFill>
              </a:rPr>
              <a:t>H</a:t>
            </a:r>
            <a:r>
              <a:rPr lang="en-US" sz="2900" dirty="0" smtClean="0">
                <a:solidFill>
                  <a:srgbClr val="FFC000"/>
                </a:solidFill>
              </a:rPr>
              <a:t>enrietta &amp; </a:t>
            </a:r>
            <a:r>
              <a:rPr lang="en-US" sz="2900" dirty="0">
                <a:solidFill>
                  <a:srgbClr val="FFC000"/>
                </a:solidFill>
              </a:rPr>
              <a:t>H</a:t>
            </a:r>
            <a:r>
              <a:rPr lang="en-US" sz="2900" dirty="0" smtClean="0">
                <a:solidFill>
                  <a:srgbClr val="FFC000"/>
                </a:solidFill>
              </a:rPr>
              <a:t>ubbard Twp’s</a:t>
            </a:r>
          </a:p>
          <a:p>
            <a:r>
              <a:rPr lang="en-US" b="1" dirty="0" smtClean="0"/>
              <a:t>KABEKONA AND PLANTAGENET </a:t>
            </a:r>
            <a:r>
              <a:rPr lang="en-US" sz="1900" dirty="0" smtClean="0">
                <a:solidFill>
                  <a:srgbClr val="FFC000"/>
                </a:solidFill>
              </a:rPr>
              <a:t>- </a:t>
            </a:r>
            <a:r>
              <a:rPr lang="en-US" sz="2900" dirty="0" smtClean="0">
                <a:solidFill>
                  <a:srgbClr val="FFC000"/>
                </a:solidFill>
              </a:rPr>
              <a:t>Rockwood, Helga, Lakeport Twp’s</a:t>
            </a:r>
          </a:p>
          <a:p>
            <a:r>
              <a:rPr lang="en-US" b="1" dirty="0" smtClean="0"/>
              <a:t>CROW WING RIVER CHAIN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CW TO 1</a:t>
            </a:r>
            <a:r>
              <a:rPr lang="en-US" baseline="30000" dirty="0" smtClean="0"/>
              <a:t>ST</a:t>
            </a:r>
            <a:r>
              <a:rPr lang="en-US" dirty="0" smtClean="0"/>
              <a:t> CW LAKES AND RIVER – </a:t>
            </a:r>
            <a:r>
              <a:rPr lang="en-US" dirty="0" smtClean="0">
                <a:solidFill>
                  <a:srgbClr val="FFC000"/>
                </a:solidFill>
              </a:rPr>
              <a:t>City of Akeley; Akeley, Nevis, CW Lake Twp’s</a:t>
            </a:r>
          </a:p>
          <a:p>
            <a:r>
              <a:rPr lang="en-US" b="1" dirty="0" smtClean="0"/>
              <a:t>MANTRAP CHAIN 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BIG MANTRAP LAKE-  </a:t>
            </a:r>
            <a:r>
              <a:rPr lang="en-US" dirty="0" smtClean="0">
                <a:solidFill>
                  <a:srgbClr val="FFC000"/>
                </a:solidFill>
              </a:rPr>
              <a:t>Clay, Thorp, Lake Emma, Mantrap Twp’s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UPPER &amp; LOWER BOTTLE LAKES – </a:t>
            </a:r>
            <a:r>
              <a:rPr lang="en-US" dirty="0">
                <a:solidFill>
                  <a:srgbClr val="FFC000"/>
                </a:solidFill>
              </a:rPr>
              <a:t>L</a:t>
            </a:r>
            <a:r>
              <a:rPr lang="en-US" dirty="0" smtClean="0">
                <a:solidFill>
                  <a:srgbClr val="FFC000"/>
                </a:solidFill>
              </a:rPr>
              <a:t>ake </a:t>
            </a:r>
            <a:r>
              <a:rPr lang="en-US" dirty="0">
                <a:solidFill>
                  <a:srgbClr val="FFC000"/>
                </a:solidFill>
              </a:rPr>
              <a:t>E</a:t>
            </a:r>
            <a:r>
              <a:rPr lang="en-US" dirty="0" smtClean="0">
                <a:solidFill>
                  <a:srgbClr val="FFC000"/>
                </a:solidFill>
              </a:rPr>
              <a:t>mma </a:t>
            </a:r>
            <a:r>
              <a:rPr lang="en-US" dirty="0">
                <a:solidFill>
                  <a:srgbClr val="FFC000"/>
                </a:solidFill>
              </a:rPr>
              <a:t>T</a:t>
            </a:r>
            <a:r>
              <a:rPr lang="en-US" dirty="0" smtClean="0">
                <a:solidFill>
                  <a:srgbClr val="FFC000"/>
                </a:solidFill>
              </a:rPr>
              <a:t>wp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LAKE EMMA – </a:t>
            </a:r>
            <a:r>
              <a:rPr lang="en-US" dirty="0" smtClean="0">
                <a:solidFill>
                  <a:srgbClr val="FFC000"/>
                </a:solidFill>
              </a:rPr>
              <a:t>Lake Emma Twp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BIG SAND LAKE – </a:t>
            </a:r>
            <a:r>
              <a:rPr lang="en-US" dirty="0" smtClean="0">
                <a:solidFill>
                  <a:srgbClr val="FFC000"/>
                </a:solidFill>
              </a:rPr>
              <a:t>Lake Emma Twp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LITTLE SAND LAKE </a:t>
            </a:r>
            <a:r>
              <a:rPr lang="en-US" dirty="0" smtClean="0">
                <a:solidFill>
                  <a:srgbClr val="FFC000"/>
                </a:solidFill>
              </a:rPr>
              <a:t>– Lake Emma Twp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DEER/SHALLOW LAKE – </a:t>
            </a:r>
            <a:r>
              <a:rPr lang="en-US" dirty="0" smtClean="0">
                <a:solidFill>
                  <a:srgbClr val="FFC000"/>
                </a:solidFill>
              </a:rPr>
              <a:t>Nevis Twp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BELLE TAINE LAKE – </a:t>
            </a:r>
            <a:r>
              <a:rPr lang="en-US" dirty="0" smtClean="0">
                <a:solidFill>
                  <a:srgbClr val="FFC000"/>
                </a:solidFill>
              </a:rPr>
              <a:t>Nevis Twp; City of Nevis</a:t>
            </a:r>
          </a:p>
          <a:p>
            <a:r>
              <a:rPr lang="en-US" b="1" dirty="0" smtClean="0"/>
              <a:t>FISH HOOK RIVER CHAIN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ISLAND LAKE/EAGLE LAKE – </a:t>
            </a:r>
            <a:r>
              <a:rPr lang="en-US" dirty="0" smtClean="0">
                <a:solidFill>
                  <a:srgbClr val="FFC000"/>
                </a:solidFill>
              </a:rPr>
              <a:t>Arago Twp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POTATO LAKE – </a:t>
            </a:r>
            <a:r>
              <a:rPr lang="en-US" dirty="0" smtClean="0">
                <a:solidFill>
                  <a:srgbClr val="FFC000"/>
                </a:solidFill>
              </a:rPr>
              <a:t>Arago/Lake Emma Twp’s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BLUE LAKE – </a:t>
            </a:r>
            <a:r>
              <a:rPr lang="en-US" dirty="0">
                <a:solidFill>
                  <a:srgbClr val="FFC000"/>
                </a:solidFill>
              </a:rPr>
              <a:t>Lake Emma Twp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PORTAGE LAKE – </a:t>
            </a:r>
            <a:r>
              <a:rPr lang="en-US" dirty="0" smtClean="0">
                <a:solidFill>
                  <a:srgbClr val="FFC000"/>
                </a:solidFill>
              </a:rPr>
              <a:t>Todd Twp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FISH HOOK LAKE/RIVER – </a:t>
            </a:r>
            <a:r>
              <a:rPr lang="en-US" dirty="0" smtClean="0">
                <a:solidFill>
                  <a:srgbClr val="FFC000"/>
                </a:solidFill>
              </a:rPr>
              <a:t>Todd Twp; City of Park Rapids</a:t>
            </a:r>
          </a:p>
          <a:p>
            <a:pPr marL="457200" lvl="1" indent="0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3549" y="6201308"/>
            <a:ext cx="8388932" cy="461665"/>
          </a:xfrm>
          <a:prstGeom prst="rect">
            <a:avLst/>
          </a:prstGeom>
          <a:solidFill>
            <a:srgbClr val="00B0F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AIS Spreads Quickly Throughout a Watershed 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08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09600"/>
          </a:xfrm>
        </p:spPr>
        <p:txBody>
          <a:bodyPr/>
          <a:lstStyle/>
          <a:p>
            <a:r>
              <a:rPr lang="en-US" sz="3200" b="1" u="sng" dirty="0" smtClean="0"/>
              <a:t>HUBBARD COUNTY FACTS</a:t>
            </a:r>
            <a:endParaRPr lang="en-US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92588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 smtClean="0"/>
              <a:t>OUR CLEAN LAKES ARE A MAJOR </a:t>
            </a:r>
            <a:r>
              <a:rPr lang="en-US" sz="2000" b="1" dirty="0"/>
              <a:t>RESOURCE </a:t>
            </a:r>
            <a:endParaRPr lang="en-US" sz="2000" b="1" dirty="0" smtClean="0"/>
          </a:p>
          <a:p>
            <a:pPr algn="ctr">
              <a:buFont typeface="Wingdings" pitchFamily="2" charset="2"/>
              <a:buChar char="v"/>
            </a:pPr>
            <a:r>
              <a:rPr lang="en-US" sz="2000" b="1" dirty="0" smtClean="0"/>
              <a:t>MANY </a:t>
            </a:r>
            <a:r>
              <a:rPr lang="en-US" sz="2000" b="1" dirty="0"/>
              <a:t>DESTINATION LAKES; EXCELLENT WATER </a:t>
            </a:r>
            <a:r>
              <a:rPr lang="en-US" sz="2000" b="1" dirty="0" smtClean="0"/>
              <a:t>QUALITY</a:t>
            </a:r>
          </a:p>
          <a:p>
            <a:pPr>
              <a:buFont typeface="Wingdings" pitchFamily="2" charset="2"/>
              <a:buChar char="v"/>
            </a:pPr>
            <a:r>
              <a:rPr lang="en-US" sz="2000" b="1" dirty="0" smtClean="0"/>
              <a:t>ECONOMIC, RECREATIONAL, SWIMMING, AND FISHING</a:t>
            </a:r>
          </a:p>
          <a:p>
            <a:pPr>
              <a:buFont typeface="Wingdings" pitchFamily="2" charset="2"/>
              <a:buChar char="v"/>
            </a:pPr>
            <a:r>
              <a:rPr lang="en-US" sz="2000" b="1" dirty="0" smtClean="0"/>
              <a:t>RESORTS/CAMPGROUNDS DEPEND ON CLEAN LAKES</a:t>
            </a:r>
          </a:p>
          <a:p>
            <a:pPr>
              <a:buFont typeface="Wingdings" pitchFamily="2" charset="2"/>
              <a:buChar char="v"/>
            </a:pPr>
            <a:r>
              <a:rPr lang="en-US" sz="2000" b="1" dirty="0" smtClean="0"/>
              <a:t>FISHING TOURNAMENTS &amp; WATER-RELATED EVENTS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760" cy="114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2512" y="0"/>
            <a:ext cx="1151488" cy="122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596419"/>
              </p:ext>
            </p:extLst>
          </p:nvPr>
        </p:nvGraphicFramePr>
        <p:xfrm>
          <a:off x="228600" y="2743200"/>
          <a:ext cx="8784975" cy="33136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4216"/>
                <a:gridCol w="2412775"/>
                <a:gridCol w="1440160"/>
                <a:gridCol w="2052228"/>
                <a:gridCol w="935596"/>
              </a:tblGrid>
              <a:tr h="662740">
                <a:tc>
                  <a:txBody>
                    <a:bodyPr/>
                    <a:lstStyle/>
                    <a:p>
                      <a:r>
                        <a:rPr lang="en-US" dirty="0" smtClean="0"/>
                        <a:t>TAX ENTITY</a:t>
                      </a:r>
                    </a:p>
                    <a:p>
                      <a:r>
                        <a:rPr lang="en-US" dirty="0" smtClean="0"/>
                        <a:t>(Township)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 TMV</a:t>
                      </a:r>
                    </a:p>
                    <a:p>
                      <a:r>
                        <a:rPr lang="en-US" dirty="0" smtClean="0"/>
                        <a:t>(Water</a:t>
                      </a:r>
                      <a:r>
                        <a:rPr lang="en-US" baseline="0" dirty="0" smtClean="0"/>
                        <a:t> Related)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of Total TMV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 Net Taxes</a:t>
                      </a:r>
                    </a:p>
                    <a:p>
                      <a:r>
                        <a:rPr lang="en-US" dirty="0" smtClean="0"/>
                        <a:t>(Water Related)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</a:t>
                      </a:r>
                      <a:endParaRPr lang="en-US" dirty="0"/>
                    </a:p>
                  </a:txBody>
                  <a:tcPr/>
                </a:tc>
              </a:tr>
              <a:tr h="378708">
                <a:tc>
                  <a:txBody>
                    <a:bodyPr/>
                    <a:lstStyle/>
                    <a:p>
                      <a:r>
                        <a:rPr lang="en-US" dirty="0" smtClean="0"/>
                        <a:t>Lake</a:t>
                      </a:r>
                      <a:r>
                        <a:rPr lang="en-US" baseline="0" dirty="0" smtClean="0"/>
                        <a:t> Emma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$357,011,600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$2,668,795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</a:tr>
              <a:tr h="37870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4C2600"/>
                          </a:solidFill>
                        </a:rPr>
                        <a:t>Nevis</a:t>
                      </a:r>
                      <a:endParaRPr lang="en-US" dirty="0">
                        <a:solidFill>
                          <a:srgbClr val="4C2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$209,118,300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$1,401,933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</a:tr>
              <a:tr h="378708">
                <a:tc>
                  <a:txBody>
                    <a:bodyPr/>
                    <a:lstStyle/>
                    <a:p>
                      <a:r>
                        <a:rPr lang="en-US" dirty="0" smtClean="0"/>
                        <a:t>Hubbard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$170,000,700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69.7%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$1,204,173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</a:tr>
              <a:tr h="378708">
                <a:tc>
                  <a:txBody>
                    <a:bodyPr/>
                    <a:lstStyle/>
                    <a:p>
                      <a:r>
                        <a:rPr lang="en-US" dirty="0" smtClean="0"/>
                        <a:t>Henrietta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$150,459,100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$1,114,173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</a:tr>
              <a:tr h="378708">
                <a:tc>
                  <a:txBody>
                    <a:bodyPr/>
                    <a:lstStyle/>
                    <a:p>
                      <a:r>
                        <a:rPr lang="en-US" dirty="0" smtClean="0"/>
                        <a:t>Mantrap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$145,453,200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$900,566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</a:tr>
              <a:tr h="378708">
                <a:tc>
                  <a:txBody>
                    <a:bodyPr/>
                    <a:lstStyle/>
                    <a:p>
                      <a:r>
                        <a:rPr lang="en-US" dirty="0" smtClean="0"/>
                        <a:t>Arago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$139,303,900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$1,006,127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</a:tr>
              <a:tr h="37870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4C2600"/>
                          </a:solidFill>
                        </a:rPr>
                        <a:t>Crow Wing Lake</a:t>
                      </a:r>
                      <a:endParaRPr lang="en-US" dirty="0">
                        <a:solidFill>
                          <a:srgbClr val="4C2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</a:t>
                      </a:r>
                      <a:r>
                        <a:rPr lang="en-US" baseline="0" dirty="0" smtClean="0"/>
                        <a:t>$127,133,800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84.6%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$691,316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6211669"/>
            <a:ext cx="7712043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Lake Property Drives Majority of Tax Base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200800" cy="1219200"/>
          </a:xfrm>
        </p:spPr>
        <p:txBody>
          <a:bodyPr>
            <a:normAutofit fontScale="90000"/>
          </a:bodyPr>
          <a:lstStyle/>
          <a:p>
            <a:r>
              <a:rPr lang="en-US" sz="3200" b="1" u="sng" dirty="0" smtClean="0"/>
              <a:t>EXAMPLES OF ECONOMIC IMPACT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1300" b="1" dirty="0" smtClean="0"/>
              <a:t>*</a:t>
            </a:r>
            <a:r>
              <a:rPr lang="en-US" sz="2000" b="1" dirty="0" smtClean="0"/>
              <a:t>WISCONSIN STUDY INDICATED A 13% REDUCTION OF PROPERTY VALUES WITH THE INFESTATION OF EURASIAN WATER MILFOIL (ZEBRA MUSSELS WILL BE MORE</a:t>
            </a:r>
            <a:r>
              <a:rPr lang="en-US" sz="2200" b="1" dirty="0" smtClean="0"/>
              <a:t>)</a:t>
            </a:r>
            <a:endParaRPr lang="en-US" sz="22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568276"/>
              </p:ext>
            </p:extLst>
          </p:nvPr>
        </p:nvGraphicFramePr>
        <p:xfrm>
          <a:off x="431540" y="1484784"/>
          <a:ext cx="8316924" cy="4663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1476164"/>
                <a:gridCol w="1476164"/>
                <a:gridCol w="1440160"/>
                <a:gridCol w="1620180"/>
              </a:tblGrid>
              <a:tr h="89308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WATERSHED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(CY2011)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TMV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BASE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TOT. NET TAXES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10% 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TMV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LOSS</a:t>
                      </a:r>
                    </a:p>
                    <a:p>
                      <a:r>
                        <a:rPr lang="en-US" sz="1600" i="1" baseline="0" dirty="0" smtClean="0">
                          <a:solidFill>
                            <a:srgbClr val="FF0000"/>
                          </a:solidFill>
                        </a:rPr>
                        <a:t>TAX LOSS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13%*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TMV LOSS</a:t>
                      </a:r>
                    </a:p>
                    <a:p>
                      <a:r>
                        <a:rPr lang="en-US" sz="1600" i="1" baseline="0" dirty="0" smtClean="0">
                          <a:solidFill>
                            <a:srgbClr val="FF0000"/>
                          </a:solidFill>
                        </a:rPr>
                        <a:t>TAX LOSS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30%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TMV LOSS</a:t>
                      </a:r>
                    </a:p>
                    <a:p>
                      <a:r>
                        <a:rPr lang="en-US" sz="1600" i="1" baseline="0" dirty="0" smtClean="0">
                          <a:solidFill>
                            <a:srgbClr val="FF0000"/>
                          </a:solidFill>
                        </a:rPr>
                        <a:t>TAX LOSS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2515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LONG LAKE</a:t>
                      </a:r>
                    </a:p>
                    <a:p>
                      <a:r>
                        <a:rPr lang="en-US" sz="1600" dirty="0" smtClean="0"/>
                        <a:t>(</a:t>
                      </a:r>
                      <a:r>
                        <a:rPr lang="en-US" sz="1200" dirty="0" smtClean="0"/>
                        <a:t>Henrietta</a:t>
                      </a:r>
                      <a:r>
                        <a:rPr lang="en-US" sz="1200" baseline="0" dirty="0" smtClean="0"/>
                        <a:t> &amp; </a:t>
                      </a:r>
                      <a:r>
                        <a:rPr lang="en-US" sz="1200" dirty="0" smtClean="0"/>
                        <a:t>Hubbard Twp)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$211MM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$1,578K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$21.1MM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$157.8K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$27.4MM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$205K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$63.3MM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$473.4K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04192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MANTRAP CHAIN</a:t>
                      </a:r>
                      <a:r>
                        <a:rPr lang="en-US" sz="1600" baseline="0" dirty="0" smtClean="0"/>
                        <a:t> OF </a:t>
                      </a:r>
                      <a:r>
                        <a:rPr lang="en-US" sz="1600" dirty="0" smtClean="0"/>
                        <a:t>LAKES</a:t>
                      </a:r>
                    </a:p>
                    <a:p>
                      <a:r>
                        <a:rPr lang="en-US" sz="1200" dirty="0" smtClean="0"/>
                        <a:t>(Mantrap,</a:t>
                      </a:r>
                      <a:r>
                        <a:rPr lang="en-US" sz="1200" baseline="0" dirty="0" smtClean="0"/>
                        <a:t> Big Sand, Lt Sand, Belle Taine Lakes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$367MM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$2,689K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$36.7MM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$268.9K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$47.7MM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$349.6K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$110.1MM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$806.7K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335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FISH HOOK</a:t>
                      </a:r>
                      <a:r>
                        <a:rPr lang="en-US" sz="1600" baseline="0" dirty="0" smtClean="0"/>
                        <a:t> &amp; POTATO LAKE</a:t>
                      </a:r>
                      <a:endParaRPr lang="en-US" sz="1600" dirty="0" smtClean="0"/>
                    </a:p>
                    <a:p>
                      <a:r>
                        <a:rPr lang="en-US" sz="1200" dirty="0" smtClean="0"/>
                        <a:t>(</a:t>
                      </a:r>
                      <a:r>
                        <a:rPr lang="en-US" sz="1200" dirty="0" smtClean="0">
                          <a:solidFill>
                            <a:srgbClr val="4C2600"/>
                          </a:solidFill>
                        </a:rPr>
                        <a:t>Arago/Lk EmmaTwp)</a:t>
                      </a:r>
                    </a:p>
                    <a:p>
                      <a:r>
                        <a:rPr lang="en-US" sz="1200" dirty="0" smtClean="0">
                          <a:solidFill>
                            <a:srgbClr val="4C2600"/>
                          </a:solidFill>
                        </a:rPr>
                        <a:t> ** Includes</a:t>
                      </a:r>
                      <a:r>
                        <a:rPr lang="en-US" sz="1200" baseline="0" dirty="0" smtClean="0">
                          <a:solidFill>
                            <a:srgbClr val="4C2600"/>
                          </a:solidFill>
                        </a:rPr>
                        <a:t> F.H. River</a:t>
                      </a:r>
                      <a:endParaRPr lang="en-US" sz="1200" dirty="0">
                        <a:solidFill>
                          <a:srgbClr val="4C2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$174MM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$1,621K**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$17.4MM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$162.1K**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$22.6MM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$210.7K**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$52.2MM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$486.3K**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6561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PLANTAGENET</a:t>
                      </a:r>
                    </a:p>
                    <a:p>
                      <a:r>
                        <a:rPr lang="en-US" sz="1200" dirty="0" smtClean="0"/>
                        <a:t>(Rockwood</a:t>
                      </a:r>
                      <a:r>
                        <a:rPr lang="en-US" sz="1200" baseline="0" dirty="0" smtClean="0"/>
                        <a:t> &amp; Helga Twp)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$43.7MM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$349K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$4.4MM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$34.9K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$5.7MM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$45.4K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$13.2MM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$104.7K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6561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KABEKONA</a:t>
                      </a:r>
                    </a:p>
                    <a:p>
                      <a:r>
                        <a:rPr lang="en-US" sz="1200" dirty="0" smtClean="0"/>
                        <a:t>(Lake</a:t>
                      </a:r>
                      <a:r>
                        <a:rPr lang="en-US" sz="1200" baseline="0" dirty="0" smtClean="0"/>
                        <a:t>port Twp)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$100MM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$905K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$90.5K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$13MM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$117.7K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$30MM</a:t>
                      </a:r>
                    </a:p>
                    <a:p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$271.5K</a:t>
                      </a:r>
                      <a:endParaRPr 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5124" y="6116"/>
            <a:ext cx="1158875" cy="130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5516" y="6273316"/>
            <a:ext cx="8748972" cy="461665"/>
          </a:xfrm>
          <a:prstGeom prst="rect">
            <a:avLst/>
          </a:prstGeom>
          <a:solidFill>
            <a:srgbClr val="00B0F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County Infestation would likely cause a Significant Tax Revenue Gap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9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3020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WHY DO WATERCRAFT INSPECTION?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055480"/>
              </p:ext>
            </p:extLst>
          </p:nvPr>
        </p:nvGraphicFramePr>
        <p:xfrm>
          <a:off x="1676400" y="685800"/>
          <a:ext cx="5258634" cy="710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747"/>
                <a:gridCol w="25400"/>
                <a:gridCol w="150363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73625"/>
                <a:gridCol w="142507"/>
                <a:gridCol w="31119"/>
                <a:gridCol w="173625"/>
                <a:gridCol w="173625"/>
                <a:gridCol w="173625"/>
                <a:gridCol w="1388998"/>
                <a:gridCol w="173625"/>
                <a:gridCol w="173625"/>
                <a:gridCol w="173625"/>
              </a:tblGrid>
              <a:tr h="159481">
                <a:tc gridSpan="26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929">
                <a:tc gridSpan="2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EDUCATE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-- CHANGE BEHAVIORS </a:t>
                      </a:r>
                    </a:p>
                    <a:p>
                      <a:pPr algn="ctr" fontAlgn="b"/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PREVENT INTRODUCTION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9481">
                <a:tc gridSpan="26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96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rowSpan="14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6089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Qualifying questions to ask </a:t>
                      </a:r>
                      <a:r>
                        <a:rPr lang="en-US" sz="1400" u="none" strike="noStrike" dirty="0" smtClean="0">
                          <a:effectLst/>
                        </a:rPr>
                        <a:t>arriving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watercraft owners</a:t>
                      </a:r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21936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</a:rPr>
                        <a:t>1. Are </a:t>
                      </a:r>
                      <a:r>
                        <a:rPr lang="en-US" sz="1800" b="1" u="none" strike="noStrike" dirty="0">
                          <a:effectLst/>
                        </a:rPr>
                        <a:t>the drain plugs removed</a:t>
                      </a:r>
                      <a:r>
                        <a:rPr lang="en-US" sz="1800" b="1" u="none" strike="noStrike" dirty="0" smtClean="0">
                          <a:effectLst/>
                        </a:rPr>
                        <a:t>?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21936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2. Has water been drained and wiped out</a:t>
                      </a:r>
                      <a:r>
                        <a:rPr lang="en-US" sz="1800" b="1" u="none" strike="noStrike" dirty="0" smtClean="0">
                          <a:effectLst/>
                        </a:rPr>
                        <a:t>?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304841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3. What was the last lake the boat was on</a:t>
                      </a:r>
                      <a:r>
                        <a:rPr lang="en-US" sz="1800" b="1" u="none" strike="noStrike" dirty="0" smtClean="0">
                          <a:effectLst/>
                        </a:rPr>
                        <a:t>?</a:t>
                      </a:r>
                    </a:p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</a:rPr>
                        <a:t>4. Has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water been drained from the motor?</a:t>
                      </a:r>
                      <a:endParaRPr lang="en-US" sz="1800" b="1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81190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If last in infested waters go </a:t>
                      </a:r>
                      <a:r>
                        <a:rPr lang="en-US" sz="1400" b="1" u="none" strike="noStrike" dirty="0" smtClean="0">
                          <a:effectLst/>
                        </a:rPr>
                        <a:t>    through </a:t>
                      </a:r>
                      <a:r>
                        <a:rPr lang="en-US" sz="1400" b="1" u="none" strike="noStrike" dirty="0">
                          <a:effectLst/>
                        </a:rPr>
                        <a:t>flow </a:t>
                      </a:r>
                      <a:r>
                        <a:rPr lang="en-US" sz="1400" b="1" u="none" strike="noStrike" dirty="0" smtClean="0">
                          <a:effectLst/>
                        </a:rPr>
                        <a:t>chart…  </a:t>
                      </a:r>
                    </a:p>
                    <a:p>
                      <a:pPr algn="l" fontAlgn="b"/>
                      <a:r>
                        <a:rPr lang="en-US" sz="1400" b="1" u="none" strike="noStrike" dirty="0" smtClean="0">
                          <a:effectLst/>
                        </a:rPr>
                        <a:t>Decontaminate</a:t>
                      </a:r>
                      <a:r>
                        <a:rPr lang="en-US" sz="1400" b="1" u="none" strike="noStrike" baseline="0" dirty="0" smtClean="0">
                          <a:effectLst/>
                        </a:rPr>
                        <a:t> watercraft if necessary</a:t>
                      </a:r>
                      <a:r>
                        <a:rPr lang="en-US" sz="1400" b="1" u="none" strike="noStrike" dirty="0" smtClean="0">
                          <a:effectLst/>
                        </a:rPr>
                        <a:t>   </a:t>
                      </a:r>
                    </a:p>
                    <a:p>
                      <a:pPr algn="l" fontAlgn="b"/>
                      <a:r>
                        <a:rPr lang="en-US" sz="1400" b="1" u="none" strike="noStrike" dirty="0" smtClean="0">
                          <a:effectLst/>
                        </a:rPr>
                        <a:t>                                    </a:t>
                      </a:r>
                      <a:r>
                        <a:rPr lang="en-US" sz="1400" b="1" u="none" strike="noStrike" baseline="0" dirty="0" smtClean="0">
                          <a:effectLst/>
                        </a:rPr>
                        <a:t> 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059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0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Good practice to treat all boats like they are coming from infested waters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6096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59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59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0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59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16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59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9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59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5322" cy="133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5125" y="0"/>
            <a:ext cx="1158875" cy="133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lowchart: Process 8"/>
          <p:cNvSpPr/>
          <p:nvPr/>
        </p:nvSpPr>
        <p:spPr>
          <a:xfrm rot="10800000" flipV="1">
            <a:off x="5686425" y="1952836"/>
            <a:ext cx="1189038" cy="140631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>
                <a:solidFill>
                  <a:srgbClr val="4C2600"/>
                </a:solidFill>
              </a:rPr>
              <a:t>Watercraft</a:t>
            </a:r>
            <a:r>
              <a:rPr lang="en-US" sz="1100" baseline="0" dirty="0">
                <a:solidFill>
                  <a:srgbClr val="4C2600"/>
                </a:solidFill>
              </a:rPr>
              <a:t> arrives from infested waters</a:t>
            </a:r>
            <a:endParaRPr lang="en-US" sz="1100" dirty="0">
              <a:solidFill>
                <a:srgbClr val="4C2600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5694363" y="3465003"/>
            <a:ext cx="1189037" cy="93078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>
                <a:solidFill>
                  <a:srgbClr val="4C2600"/>
                </a:solidFill>
              </a:rPr>
              <a:t>Are</a:t>
            </a:r>
            <a:r>
              <a:rPr lang="en-US" sz="1100" baseline="0" dirty="0">
                <a:solidFill>
                  <a:srgbClr val="4C2600"/>
                </a:solidFill>
              </a:rPr>
              <a:t> invasives visually present on watercraft?</a:t>
            </a:r>
            <a:endParaRPr lang="en-US" sz="1100" dirty="0">
              <a:solidFill>
                <a:srgbClr val="4C26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57925" y="4121150"/>
            <a:ext cx="15875" cy="549275"/>
          </a:xfrm>
          <a:prstGeom prst="straightConnector1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36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My Documents\zebra_mussel_life_cy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59" y="224644"/>
            <a:ext cx="8812633" cy="633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32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705600" cy="60392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GENERAL FACTS ABOUT VELIGERS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60940" cy="32766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ADULT ZEBRA MUSSELS SPAWN ABOVE 54 DEGREES</a:t>
            </a:r>
          </a:p>
          <a:p>
            <a:r>
              <a:rPr lang="en-US" b="1" dirty="0" smtClean="0"/>
              <a:t>VELIGERS ARE FRAGILE AND HAVE A HIGH MORTALITY </a:t>
            </a:r>
          </a:p>
          <a:p>
            <a:r>
              <a:rPr lang="en-US" b="1" dirty="0" smtClean="0"/>
              <a:t>VELIGERS ‘PRECIPITATE’ OUT IN 4-6 WEEKS-HARD SURFACE</a:t>
            </a:r>
          </a:p>
          <a:p>
            <a:r>
              <a:rPr lang="en-US" b="1" dirty="0" smtClean="0"/>
              <a:t>DNR SURVEY FOUND “NO VELIGERS” IN WINTER* </a:t>
            </a:r>
          </a:p>
          <a:p>
            <a:r>
              <a:rPr lang="en-US" b="1" dirty="0" smtClean="0"/>
              <a:t>DNR SURVEY SHOWED June-Sept AS HIGH RISK MONTHS*</a:t>
            </a:r>
          </a:p>
          <a:p>
            <a:r>
              <a:rPr lang="en-US" b="1" dirty="0" smtClean="0"/>
              <a:t>DNR SURVEY INDICATED VERY LOW NUMBERS OF VELIGERS IN RESIDUAL BOAT WATER (Outboard motors)*  </a:t>
            </a:r>
          </a:p>
          <a:p>
            <a:pPr marL="0" indent="0">
              <a:buNone/>
            </a:pPr>
            <a:r>
              <a:rPr lang="en-US" dirty="0" smtClean="0"/>
              <a:t>               * Survey done on highly infested MN lakes</a:t>
            </a:r>
            <a:endParaRPr lang="en-US" b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5322" cy="133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5125" y="0"/>
            <a:ext cx="1158875" cy="133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0" y="4724401"/>
            <a:ext cx="7620000" cy="184665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IT IS A RISK MANAGEMENT GAME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</a:rPr>
              <a:t>CLEAN, DRAIN, DISPOSE (IT IS THE LAW)             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</a:rPr>
              <a:t>RINSE &amp; DRY (IT IS RECOMMENDED)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</a:rPr>
              <a:t>DECONTAMINATE (IT IS THE LAW/RECOMMENDED)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7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69342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To those that say it is not if but when, </a:t>
            </a:r>
            <a:br>
              <a:rPr lang="en-US" sz="3200" dirty="0" smtClean="0"/>
            </a:br>
            <a:r>
              <a:rPr lang="en-US" sz="3200" dirty="0" smtClean="0"/>
              <a:t>this is what WHEN looks like!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4196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My children and grandchildren have gotten cut feet and legs attempting to use the shoreline</a:t>
            </a:r>
          </a:p>
          <a:p>
            <a:r>
              <a:rPr lang="en-US" sz="1800" b="1" dirty="0" smtClean="0"/>
              <a:t>If we want to go for a swim, we now get in the boat and go out to deep water</a:t>
            </a:r>
          </a:p>
          <a:p>
            <a:r>
              <a:rPr lang="en-US" sz="1800" b="1" dirty="0" smtClean="0"/>
              <a:t>We can no longer use lake irrigation: back to dragging around hoses from well source</a:t>
            </a:r>
          </a:p>
          <a:p>
            <a:r>
              <a:rPr lang="en-US" sz="1800" b="1" dirty="0" smtClean="0"/>
              <a:t>The clearing of the water due to plankton filtering has caused the sun to go deeper creating an algae mess on the lake</a:t>
            </a:r>
          </a:p>
          <a:p>
            <a:r>
              <a:rPr lang="en-US" sz="1800" b="1" dirty="0" smtClean="0"/>
              <a:t>My property values have shrunk….I guess I don’t know what they are now because nothing sells on the lake</a:t>
            </a:r>
          </a:p>
          <a:p>
            <a:r>
              <a:rPr lang="en-US" sz="1800" b="1" dirty="0" smtClean="0"/>
              <a:t>We need to clean our beach, dock area and boat motor regularly….so that the boat will run and to reduce the stench</a:t>
            </a:r>
          </a:p>
          <a:p>
            <a:r>
              <a:rPr lang="en-US" sz="1800" b="1" dirty="0" smtClean="0"/>
              <a:t>Where are the walleye?</a:t>
            </a:r>
          </a:p>
          <a:p>
            <a:r>
              <a:rPr lang="en-US" sz="1800" b="1" dirty="0" smtClean="0"/>
              <a:t>Everyone is asking: “Why didn’t </a:t>
            </a:r>
            <a:r>
              <a:rPr lang="en-US" sz="1800" b="1" u="sng" dirty="0" smtClean="0">
                <a:solidFill>
                  <a:srgbClr val="FF0000"/>
                </a:solidFill>
              </a:rPr>
              <a:t>someone</a:t>
            </a:r>
            <a:r>
              <a:rPr lang="en-US" sz="1800" b="1" dirty="0" smtClean="0"/>
              <a:t> do </a:t>
            </a:r>
            <a:r>
              <a:rPr lang="en-US" sz="1800" b="1" u="sng" dirty="0" smtClean="0">
                <a:solidFill>
                  <a:srgbClr val="FF0000"/>
                </a:solidFill>
              </a:rPr>
              <a:t>something</a:t>
            </a:r>
            <a:r>
              <a:rPr lang="en-US" sz="1800" b="1" dirty="0" smtClean="0"/>
              <a:t> to prevent this from happening?”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5125" y="0"/>
            <a:ext cx="1158875" cy="130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5322" cy="133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5562600"/>
            <a:ext cx="84582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Increased political dialogue, funding for inspection, enforcement,  research, more stringent laws and penalties, all point to the potential that “when” can be avoided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48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66802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Watercraft Inspection Update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Jeff Bjorkman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Hubbard County AIS Tas</a:t>
            </a:r>
            <a:r>
              <a:rPr lang="en-US" dirty="0" smtClean="0">
                <a:solidFill>
                  <a:srgbClr val="FFFF00"/>
                </a:solidFill>
              </a:rPr>
              <a:t>kforce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10668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2013 Watercraft Inspection Overview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95400"/>
            <a:ext cx="6400800" cy="3581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6658 Hours of Inspections</a:t>
            </a:r>
          </a:p>
          <a:p>
            <a:r>
              <a:rPr lang="en-US" sz="2400" b="1" dirty="0" smtClean="0"/>
              <a:t>Over 10,000 Inspections Completed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21 Lakes Participated</a:t>
            </a:r>
          </a:p>
          <a:p>
            <a:r>
              <a:rPr lang="en-US" sz="2400" b="1" dirty="0" smtClean="0"/>
              <a:t>9.5% of Boats from Infested Waters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12% Registered out of state</a:t>
            </a:r>
          </a:p>
          <a:p>
            <a:r>
              <a:rPr lang="en-US" sz="2400" b="1" dirty="0" smtClean="0"/>
              <a:t>3% Had Vegetation attached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5% Had plugs in Boat at arrival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4% Had water in Boat at Arrival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5181603"/>
            <a:ext cx="8001000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10,000 Opportunities to Educate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1 in 10 Boats launched are a RISK to our Waters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38201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Is our Program having an impact?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19200"/>
            <a:ext cx="6400800" cy="37338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2012 MN DNR Roadside Checks 19% of boats had plugs installed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Hubbard County Results 5%</a:t>
            </a:r>
          </a:p>
          <a:p>
            <a:endParaRPr lang="en-US" sz="2800" b="1" dirty="0" smtClean="0"/>
          </a:p>
          <a:p>
            <a:r>
              <a:rPr lang="en-US" sz="2800" b="1" dirty="0" smtClean="0">
                <a:solidFill>
                  <a:srgbClr val="C00000"/>
                </a:solidFill>
              </a:rPr>
              <a:t>Non-Compliance Rate 74% Better than State Average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5334000"/>
            <a:ext cx="8349498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We are influencing Behavior and Compliance 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CLEAN – DRAIN - DRY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2"/>
            <a:ext cx="7772400" cy="685801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2013 Financial Overview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762000"/>
            <a:ext cx="6400800" cy="4876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b="1" dirty="0" smtClean="0"/>
              <a:t>Funding:</a:t>
            </a:r>
          </a:p>
          <a:p>
            <a:pPr algn="l"/>
            <a:r>
              <a:rPr lang="en-US" sz="2400" b="1" dirty="0"/>
              <a:t>	</a:t>
            </a:r>
            <a:r>
              <a:rPr lang="en-US" sz="2000" b="1" dirty="0" smtClean="0"/>
              <a:t>DNR				$7750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City/Townships			$35,990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County				$35,000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Lake Associations		</a:t>
            </a:r>
            <a:r>
              <a:rPr lang="en-US" sz="2000" b="1" u="sng" dirty="0" smtClean="0"/>
              <a:t>$63,905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	</a:t>
            </a:r>
            <a:r>
              <a:rPr lang="en-US" sz="2000" b="1" dirty="0" smtClean="0">
                <a:solidFill>
                  <a:srgbClr val="FFC000"/>
                </a:solidFill>
              </a:rPr>
              <a:t>Total			$142,645</a:t>
            </a:r>
          </a:p>
          <a:p>
            <a:pPr algn="l"/>
            <a:r>
              <a:rPr lang="en-US" sz="2400" b="1" dirty="0" smtClean="0"/>
              <a:t>Expenses: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Inspector/Staff Wages		$97,468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Training				$3092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SWCD Mgt.			$35,000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Supplies				$1302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Equipment (Decon, Computer)	</a:t>
            </a:r>
            <a:r>
              <a:rPr lang="en-US" sz="2000" b="1" u="sng" dirty="0" smtClean="0"/>
              <a:t>$5664</a:t>
            </a:r>
          </a:p>
          <a:p>
            <a:pPr algn="l"/>
            <a:r>
              <a:rPr lang="en-US" sz="2000" b="1" dirty="0"/>
              <a:t>	</a:t>
            </a:r>
            <a:r>
              <a:rPr lang="en-US" sz="2000" b="1" dirty="0" smtClean="0"/>
              <a:t>	</a:t>
            </a:r>
            <a:r>
              <a:rPr lang="en-US" sz="2000" b="1" dirty="0" smtClean="0">
                <a:solidFill>
                  <a:srgbClr val="FFC000"/>
                </a:solidFill>
              </a:rPr>
              <a:t>Total			$142,526</a:t>
            </a:r>
          </a:p>
          <a:p>
            <a:pPr algn="l"/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5715003"/>
            <a:ext cx="8763000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45% Lake Associations   –  25% County 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25% City/Townships   -   5% State DNR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2"/>
            <a:ext cx="7772400" cy="762001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Hubbard County Lake Access Invento</a:t>
            </a:r>
            <a:r>
              <a:rPr lang="en-US" sz="3200" dirty="0" smtClean="0"/>
              <a:t>ry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57 Lakes with Public or Resort Access</a:t>
            </a:r>
          </a:p>
          <a:p>
            <a:r>
              <a:rPr lang="en-US" sz="2400" b="1" dirty="0" smtClean="0"/>
              <a:t>67 Public Access Points</a:t>
            </a:r>
          </a:p>
          <a:p>
            <a:r>
              <a:rPr lang="en-US" sz="2400" b="1" dirty="0" smtClean="0"/>
              <a:t>59 Resort Access Points ?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1" y="3124202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We Need your help to improve accuracy of information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SEE HANDOUT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1" y="5029202"/>
            <a:ext cx="7467600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E-mail corrections /additions to: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Jeff Bjorkman – jeffbjorkman1@gmail.com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2014 Program Objectives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066800"/>
            <a:ext cx="8001000" cy="37338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/>
              <a:t>1). Increase hours on HIGH Risk lakes with no or low hours</a:t>
            </a:r>
          </a:p>
          <a:p>
            <a:pPr algn="l"/>
            <a:r>
              <a:rPr lang="en-US" sz="2400" b="1" dirty="0" smtClean="0">
                <a:solidFill>
                  <a:srgbClr val="C00000"/>
                </a:solidFill>
              </a:rPr>
              <a:t>          Low Hours                                             No Hours</a:t>
            </a:r>
          </a:p>
          <a:p>
            <a:pPr lvl="2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Fish Hook			Lower Crow Wings</a:t>
            </a:r>
          </a:p>
          <a:p>
            <a:pPr lvl="2" algn="l">
              <a:buFont typeface="Arial" pitchFamily="34" charset="0"/>
              <a:buChar char="•"/>
            </a:pPr>
            <a:r>
              <a:rPr lang="en-US" b="1" dirty="0" smtClean="0"/>
              <a:t>Belle Taine			Middle Crow Wings</a:t>
            </a:r>
          </a:p>
          <a:p>
            <a:pPr lvl="2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Grace				Lake George</a:t>
            </a:r>
          </a:p>
          <a:p>
            <a:pPr lvl="2" algn="l">
              <a:buFont typeface="Arial" pitchFamily="34" charset="0"/>
              <a:buChar char="•"/>
            </a:pPr>
            <a:r>
              <a:rPr lang="en-US" b="1" dirty="0" smtClean="0"/>
              <a:t>Kabekona			8</a:t>
            </a:r>
            <a:r>
              <a:rPr lang="en-US" b="1" baseline="30000" dirty="0" smtClean="0"/>
              <a:t>th</a:t>
            </a:r>
            <a:r>
              <a:rPr lang="en-US" b="1" dirty="0" smtClean="0"/>
              <a:t> &amp; 9</a:t>
            </a:r>
            <a:r>
              <a:rPr lang="en-US" b="1" baseline="30000" dirty="0" smtClean="0"/>
              <a:t>th</a:t>
            </a:r>
            <a:r>
              <a:rPr lang="en-US" b="1" dirty="0" smtClean="0"/>
              <a:t> Crow Wing</a:t>
            </a:r>
          </a:p>
          <a:p>
            <a:pPr lvl="2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Plantagenet			Bottle Lakes</a:t>
            </a:r>
          </a:p>
          <a:p>
            <a:pPr lvl="2" algn="l">
              <a:buFont typeface="Arial" pitchFamily="34" charset="0"/>
              <a:buChar char="•"/>
            </a:pPr>
            <a:r>
              <a:rPr lang="en-US" b="1" dirty="0" smtClean="0"/>
              <a:t>11</a:t>
            </a:r>
            <a:r>
              <a:rPr lang="en-US" b="1" baseline="30000" dirty="0" smtClean="0"/>
              <a:t>th</a:t>
            </a:r>
            <a:r>
              <a:rPr lang="en-US" b="1" dirty="0" smtClean="0"/>
              <a:t> /10</a:t>
            </a:r>
            <a:r>
              <a:rPr lang="en-US" b="1" baseline="30000" dirty="0" smtClean="0"/>
              <a:t>th</a:t>
            </a:r>
            <a:r>
              <a:rPr lang="en-US" b="1" dirty="0" smtClean="0"/>
              <a:t> Crow Wing		Two Inlets</a:t>
            </a:r>
          </a:p>
          <a:p>
            <a:pPr lvl="2" algn="l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2" y="5486401"/>
            <a:ext cx="807720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Can the Lake Associations find additional Funding?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2). Continue to Push Township/City Funding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8077200" cy="35814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   CITIES:</a:t>
            </a:r>
            <a:r>
              <a:rPr lang="en-US" sz="2400" b="1" dirty="0" smtClean="0"/>
              <a:t> Park Rapids – Akeley – La Porte – Nevis </a:t>
            </a:r>
          </a:p>
          <a:p>
            <a:endParaRPr lang="en-US" sz="2400" b="1" dirty="0" smtClean="0"/>
          </a:p>
          <a:p>
            <a:pPr algn="l"/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</a:rPr>
              <a:t>  TOWNSHIPS:</a:t>
            </a:r>
          </a:p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	</a:t>
            </a:r>
            <a:r>
              <a:rPr lang="en-US" sz="2400" b="1" dirty="0" smtClean="0"/>
              <a:t>Nevis – Crow Wing Lake – Clay – Farden – White Oak</a:t>
            </a:r>
          </a:p>
          <a:p>
            <a:r>
              <a:rPr lang="en-US" sz="2400" b="1" dirty="0" smtClean="0"/>
              <a:t>Lake George - Two Inlets (Becker) – Frohn (Beltrami)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Arago – Lake Emma – Todd – Hubbard - Henrietta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Akeley – Lakeport – Rockwood – Thorpe – Helga 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Mantrap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5486402"/>
            <a:ext cx="784860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WE NEED YOUR HELP!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Lake Association efforts are key to Success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3). Add Car Counters to Select Sites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3716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$2250 for SWCD Equipment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3 Counters and Software</a:t>
            </a:r>
          </a:p>
          <a:p>
            <a:r>
              <a:rPr lang="en-US" sz="2400" b="1" dirty="0" smtClean="0"/>
              <a:t>$500 each to add additional counters</a:t>
            </a:r>
          </a:p>
          <a:p>
            <a:r>
              <a:rPr lang="en-US" sz="2400" b="1" dirty="0" smtClean="0"/>
              <a:t>Lake Associations can opt. to purchase their ow</a:t>
            </a:r>
            <a:r>
              <a:rPr lang="en-US" sz="2400" dirty="0" smtClean="0"/>
              <a:t>n</a:t>
            </a:r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962400"/>
            <a:ext cx="8229600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Better Understand total Launch Utilization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Allows More Efficient use of $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Provide better Protection/Education 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4). Increase Resort Participation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25908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Funding</a:t>
            </a:r>
          </a:p>
          <a:p>
            <a:r>
              <a:rPr lang="en-US" sz="2400" b="1" dirty="0" smtClean="0"/>
              <a:t>Inspections at Resort Launch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Educate Guests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Direct High Risk Boats to Decon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Possibly limit launch at resort?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343402"/>
            <a:ext cx="8610600" cy="206210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We Need Consistent  Level of Resort Engagement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Better Communication – Better Cooperation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We Need Lake Associations to take the lead in making this happen on their lake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5). Increase Utilization of Decontamination 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95400"/>
            <a:ext cx="6400800" cy="29718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Better Targeting of High Risk Boats</a:t>
            </a:r>
          </a:p>
          <a:p>
            <a:pPr algn="l"/>
            <a:r>
              <a:rPr lang="en-US" sz="2000" b="1" dirty="0" smtClean="0">
                <a:solidFill>
                  <a:schemeClr val="tx1"/>
                </a:solidFill>
              </a:rPr>
              <a:t>	(Inboards, I/O’s, Wakeboard,Livewells)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</a:p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Easier Access of Decon Stations</a:t>
            </a:r>
          </a:p>
          <a:p>
            <a:pPr algn="l"/>
            <a:r>
              <a:rPr lang="en-US" sz="2000" b="1" dirty="0" smtClean="0"/>
              <a:t>	(Dedicated Level 2 Inspectors)</a:t>
            </a:r>
          </a:p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Provide Service at no Cost</a:t>
            </a:r>
          </a:p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Educate Everyone on simple Decon practices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1" y="4495802"/>
            <a:ext cx="754380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Get High Risk Boats into Decon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From Infested Waters/Difficult to Drain 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2014 Funding Strategies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7924800" cy="44958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rgbClr val="FFC000"/>
                </a:solidFill>
              </a:rPr>
              <a:t>-</a:t>
            </a:r>
            <a:r>
              <a:rPr lang="en-US" sz="2400" b="1" dirty="0" smtClean="0">
                <a:solidFill>
                  <a:srgbClr val="FFC000"/>
                </a:solidFill>
              </a:rPr>
              <a:t>Get Lake Associations Involved in Township/City</a:t>
            </a:r>
          </a:p>
          <a:p>
            <a:pPr algn="l"/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</a:rPr>
              <a:t> Funding efforts</a:t>
            </a:r>
          </a:p>
          <a:p>
            <a:pPr algn="l"/>
            <a:r>
              <a:rPr lang="en-US" sz="2400" b="1" dirty="0"/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We Need Your Help!</a:t>
            </a:r>
          </a:p>
          <a:p>
            <a:pPr algn="l">
              <a:buFontTx/>
              <a:buChar char="-"/>
            </a:pPr>
            <a:r>
              <a:rPr lang="en-US" sz="2400" b="1" dirty="0" smtClean="0"/>
              <a:t>Apply for Conservation Partnership Grants</a:t>
            </a:r>
          </a:p>
          <a:p>
            <a:pPr algn="l">
              <a:buFontTx/>
              <a:buChar char="-"/>
            </a:pPr>
            <a:r>
              <a:rPr lang="en-US" sz="2400" b="1" dirty="0" smtClean="0">
                <a:solidFill>
                  <a:srgbClr val="FFC000"/>
                </a:solidFill>
              </a:rPr>
              <a:t>Develop Formula for recommended Township Contributions</a:t>
            </a:r>
          </a:p>
          <a:p>
            <a:pPr algn="l">
              <a:buFontTx/>
              <a:buChar char="-"/>
            </a:pPr>
            <a:r>
              <a:rPr lang="en-US" sz="2400" b="1" dirty="0" smtClean="0"/>
              <a:t>Monitor Potential for LOSHC Funding</a:t>
            </a:r>
          </a:p>
          <a:p>
            <a:pPr algn="l">
              <a:buFontTx/>
              <a:buChar char="-"/>
            </a:pPr>
            <a:r>
              <a:rPr lang="en-US" sz="2400" b="1" dirty="0" smtClean="0">
                <a:solidFill>
                  <a:srgbClr val="FFC000"/>
                </a:solidFill>
              </a:rPr>
              <a:t>Attempt to get LGU funding through State Legislature </a:t>
            </a:r>
          </a:p>
          <a:p>
            <a:pPr algn="l">
              <a:buFontTx/>
              <a:buChar char="-"/>
            </a:pPr>
            <a:r>
              <a:rPr lang="en-US" sz="2400" b="1" dirty="0" smtClean="0">
                <a:solidFill>
                  <a:schemeClr val="tx1"/>
                </a:solidFill>
              </a:rPr>
              <a:t>Develop better local Fundraising strategies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410200"/>
            <a:ext cx="78486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Funding remains a local responsibility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838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One local Fundraising Example</a:t>
            </a:r>
            <a:br>
              <a:rPr lang="en-US" sz="3200" b="1" dirty="0" smtClean="0"/>
            </a:br>
            <a:r>
              <a:rPr lang="en-US" sz="2800" b="1" dirty="0" smtClean="0"/>
              <a:t>Long Lake Area Association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8001000" cy="45720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800" b="1" dirty="0" smtClean="0">
                <a:solidFill>
                  <a:srgbClr val="FFC000"/>
                </a:solidFill>
              </a:rPr>
              <a:t>Established a Foundation for Lake Association</a:t>
            </a:r>
          </a:p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</a:rPr>
              <a:t>Provides Tax Deductibility of donations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	Sub Funds are available through COLA with NWMF</a:t>
            </a:r>
          </a:p>
          <a:p>
            <a:pPr algn="l"/>
            <a:r>
              <a:rPr lang="en-US" sz="2800" b="1" dirty="0" smtClean="0">
                <a:solidFill>
                  <a:srgbClr val="FFC000"/>
                </a:solidFill>
              </a:rPr>
              <a:t>Annual effort launched in August for following years funding</a:t>
            </a:r>
          </a:p>
          <a:p>
            <a:pPr algn="l"/>
            <a:r>
              <a:rPr lang="en-US" sz="2400" b="1" dirty="0" smtClean="0"/>
              <a:t>	Goal is to have funds available by Jan. 1st</a:t>
            </a:r>
          </a:p>
          <a:p>
            <a:pPr algn="l"/>
            <a:r>
              <a:rPr lang="en-US" sz="2800" b="1" dirty="0" smtClean="0">
                <a:solidFill>
                  <a:srgbClr val="FFC000"/>
                </a:solidFill>
              </a:rPr>
              <a:t>Mail to all owners regardless of association membership</a:t>
            </a:r>
          </a:p>
          <a:p>
            <a:pPr algn="l"/>
            <a:r>
              <a:rPr lang="en-US" sz="2400" b="1" dirty="0" smtClean="0"/>
              <a:t>	Include stamped return envelope </a:t>
            </a:r>
          </a:p>
          <a:p>
            <a:pPr algn="l"/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Increased response rate from 61 to 151</a:t>
            </a:r>
          </a:p>
          <a:p>
            <a:pPr algn="l"/>
            <a:r>
              <a:rPr lang="en-US" sz="2000" b="1" dirty="0" smtClean="0"/>
              <a:t>	</a:t>
            </a:r>
            <a:r>
              <a:rPr lang="en-US" sz="2400" b="1" dirty="0" smtClean="0"/>
              <a:t>Recognize donors on website </a:t>
            </a:r>
          </a:p>
          <a:p>
            <a:pPr algn="l"/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Provide option to opt out</a:t>
            </a:r>
          </a:p>
          <a:p>
            <a:pPr algn="l"/>
            <a:r>
              <a:rPr lang="en-US" sz="2000" b="1" dirty="0" smtClean="0"/>
              <a:t>	</a:t>
            </a:r>
            <a:r>
              <a:rPr lang="en-US" sz="2400" b="1" dirty="0" smtClean="0"/>
              <a:t>Encourage Family gifts at Holiday time</a:t>
            </a:r>
          </a:p>
          <a:p>
            <a:pPr algn="l"/>
            <a:r>
              <a:rPr lang="en-US" sz="2800" b="1" dirty="0" smtClean="0">
                <a:solidFill>
                  <a:srgbClr val="FFC000"/>
                </a:solidFill>
              </a:rPr>
              <a:t>Use Newsletter and Website to update and remind membership of opportunity to do the </a:t>
            </a:r>
            <a:r>
              <a:rPr lang="en-US" sz="2800" b="1" dirty="0" smtClean="0">
                <a:solidFill>
                  <a:srgbClr val="C00000"/>
                </a:solidFill>
              </a:rPr>
              <a:t>RIGHT THING </a:t>
            </a:r>
          </a:p>
          <a:p>
            <a:pPr algn="l"/>
            <a:r>
              <a:rPr lang="en-US" sz="2400" b="1" dirty="0" smtClean="0">
                <a:solidFill>
                  <a:srgbClr val="FFC000"/>
                </a:solidFill>
              </a:rPr>
              <a:t> 	</a:t>
            </a:r>
            <a:r>
              <a:rPr lang="en-US" sz="2400" b="1" dirty="0" smtClean="0">
                <a:solidFill>
                  <a:schemeClr val="tx1"/>
                </a:solidFill>
              </a:rPr>
              <a:t>Stress the Concept of passing on a Legacy</a:t>
            </a:r>
          </a:p>
          <a:p>
            <a:pPr algn="l"/>
            <a:endParaRPr lang="en-US" sz="2400" dirty="0" smtClean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6019800"/>
            <a:ext cx="7239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Average Response over $150 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What  we need from your Lake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19200"/>
            <a:ext cx="6400800" cy="4191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Indicate your intent for inspections in 2014 to Nate at SWCD by 12-1-2013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Develop a funding plan for your hours and work with your township/City lake partners on funding requests 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Develop a plan to raise Lake Association funding and execute that plan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Provide funds to SWCD by May 1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st</a:t>
            </a:r>
            <a:r>
              <a:rPr lang="en-US" sz="2400" b="1" dirty="0" smtClean="0">
                <a:solidFill>
                  <a:schemeClr val="tx1"/>
                </a:solidFill>
              </a:rPr>
              <a:t> 2014 for the first 50% and July 1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st</a:t>
            </a:r>
            <a:r>
              <a:rPr lang="en-US" sz="2400" b="1" dirty="0" smtClean="0">
                <a:solidFill>
                  <a:schemeClr val="tx1"/>
                </a:solidFill>
              </a:rPr>
              <a:t> 2014 for the balance</a:t>
            </a:r>
          </a:p>
          <a:p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09600" y="5029200"/>
            <a:ext cx="8153400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Let’s Work Together to make this Happen!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Need your Lake Association’s attendance on Nov. 6</a:t>
            </a:r>
            <a:r>
              <a:rPr lang="en-US" sz="3200" b="1" baseline="30000" dirty="0" smtClean="0">
                <a:solidFill>
                  <a:srgbClr val="C00000"/>
                </a:solidFill>
              </a:rPr>
              <a:t>th </a:t>
            </a:r>
            <a:r>
              <a:rPr lang="en-US" sz="3200" b="1" dirty="0" smtClean="0">
                <a:solidFill>
                  <a:srgbClr val="C00000"/>
                </a:solidFill>
              </a:rPr>
              <a:t>!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66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888" y="1"/>
            <a:ext cx="130811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1631</Words>
  <Application>Microsoft Office PowerPoint</Application>
  <PresentationFormat>On-screen Show (4:3)</PresentationFormat>
  <Paragraphs>360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DNR STATE-WIDE AIS ADVISORY COMMITTEE</vt:lpstr>
      <vt:lpstr>AIS PREVENTION STRATEGY  DNR STATE-WIDE STRATEGY ELEMENTS</vt:lpstr>
      <vt:lpstr>CONSISTENT MESSAGE FOR TOWNSHIPS  AND LAKE ASSOCIATIONS </vt:lpstr>
      <vt:lpstr>MAJOR HUBBARD COUNTY WATERSHEDS</vt:lpstr>
      <vt:lpstr>HUBBARD COUNTY FACTS</vt:lpstr>
      <vt:lpstr>EXAMPLES OF ECONOMIC IMPACT *WISCONSIN STUDY INDICATED A 13% REDUCTION OF PROPERTY VALUES WITH THE INFESTATION OF EURASIAN WATER MILFOIL (ZEBRA MUSSELS WILL BE MORE)</vt:lpstr>
      <vt:lpstr>WHY DO WATERCRAFT INSPECTION?  </vt:lpstr>
      <vt:lpstr>PowerPoint Presentation</vt:lpstr>
      <vt:lpstr>GENERAL FACTS ABOUT VELIGERS</vt:lpstr>
      <vt:lpstr>To those that say it is not if but when,  this is what WHEN looks like!</vt:lpstr>
      <vt:lpstr>Watercraft Inspection Update</vt:lpstr>
      <vt:lpstr>2013 Watercraft Inspection Overview</vt:lpstr>
      <vt:lpstr>Is our Program having an impact?</vt:lpstr>
      <vt:lpstr>2013 Financial Overview</vt:lpstr>
      <vt:lpstr>Hubbard County Lake Access Inventory</vt:lpstr>
      <vt:lpstr>2014 Program Objectives</vt:lpstr>
      <vt:lpstr>2). Continue to Push Township/City Funding</vt:lpstr>
      <vt:lpstr>3). Add Car Counters to Select Sites</vt:lpstr>
      <vt:lpstr>4). Increase Resort Participation</vt:lpstr>
      <vt:lpstr>5). Increase Utilization of Decontamination </vt:lpstr>
      <vt:lpstr>2014 Funding Strategies</vt:lpstr>
      <vt:lpstr>One local Fundraising Example Long Lake Area Association</vt:lpstr>
      <vt:lpstr>What  we need from your Lake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Watercraft Inspection Update</dc:title>
  <dc:creator>Jeff and Sandy</dc:creator>
  <cp:lastModifiedBy>User</cp:lastModifiedBy>
  <cp:revision>84</cp:revision>
  <dcterms:created xsi:type="dcterms:W3CDTF">2013-10-24T12:24:59Z</dcterms:created>
  <dcterms:modified xsi:type="dcterms:W3CDTF">2013-11-01T12:58:32Z</dcterms:modified>
</cp:coreProperties>
</file>