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0" r:id="rId5"/>
    <p:sldId id="257" r:id="rId6"/>
    <p:sldId id="261" r:id="rId7"/>
    <p:sldId id="262" r:id="rId8"/>
    <p:sldId id="263" r:id="rId9"/>
    <p:sldId id="266" r:id="rId10"/>
    <p:sldId id="269" r:id="rId11"/>
    <p:sldId id="268" r:id="rId12"/>
    <p:sldId id="267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59" autoAdjust="0"/>
    <p:restoredTop sz="94660"/>
  </p:normalViewPr>
  <p:slideViewPr>
    <p:cSldViewPr snapToGrid="0">
      <p:cViewPr varScale="1">
        <p:scale>
          <a:sx n="75" d="100"/>
          <a:sy n="75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4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29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78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626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752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2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5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12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64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6DD5B-DCF1-445D-822C-BA6BE249BAF9}" type="datetimeFigureOut">
              <a:rPr lang="en-US" smtClean="0"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51C9-1968-45A0-8750-7DA3392A2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46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bufische@iu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900" b="1" dirty="0" smtClean="0"/>
              <a:t>Exploring </a:t>
            </a:r>
            <a:r>
              <a:rPr lang="en-US" sz="4900" b="1" dirty="0"/>
              <a:t>How Lake Associations Think about Their Lakes and the Shared Responsibility to Sustain </a:t>
            </a:r>
            <a:r>
              <a:rPr lang="en-US" sz="4900" b="1" dirty="0" smtClean="0"/>
              <a:t>Them - #2</a:t>
            </a:r>
            <a:r>
              <a:rPr lang="en-US" sz="4900" dirty="0"/>
              <a:t/>
            </a:r>
            <a:br>
              <a:rPr lang="en-US" sz="4900" dirty="0"/>
            </a:b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Guided by Burney Fischer</a:t>
            </a:r>
          </a:p>
          <a:p>
            <a:r>
              <a:rPr lang="en-US" dirty="0" smtClean="0"/>
              <a:t>HCCOLA Big Mantrap Lake Association Rep</a:t>
            </a:r>
          </a:p>
          <a:p>
            <a:r>
              <a:rPr lang="en-US" dirty="0" smtClean="0"/>
              <a:t>June,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8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371" y="365125"/>
            <a:ext cx="10722429" cy="1325563"/>
          </a:xfrm>
        </p:spPr>
        <p:txBody>
          <a:bodyPr/>
          <a:lstStyle/>
          <a:p>
            <a:r>
              <a:rPr lang="en-US" u="sng" dirty="0" smtClean="0"/>
              <a:t>Presentation Agenda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560627" cy="4351338"/>
          </a:xfrm>
        </p:spPr>
        <p:txBody>
          <a:bodyPr>
            <a:normAutofit/>
          </a:bodyPr>
          <a:lstStyle/>
          <a:p>
            <a:r>
              <a:rPr lang="en-US" dirty="0"/>
              <a:t>Explaining the Purpose/Goals of the Lake Change Worksheet </a:t>
            </a:r>
          </a:p>
          <a:p>
            <a:r>
              <a:rPr lang="en-US" dirty="0" smtClean="0"/>
              <a:t>Explaining </a:t>
            </a:r>
            <a:r>
              <a:rPr lang="en-US" dirty="0"/>
              <a:t>Sustainability, Resilience and </a:t>
            </a:r>
            <a:r>
              <a:rPr lang="en-US" dirty="0" smtClean="0"/>
              <a:t>Governance</a:t>
            </a:r>
            <a:r>
              <a:rPr lang="en-US" dirty="0"/>
              <a:t> </a:t>
            </a:r>
            <a:r>
              <a:rPr lang="en-US" dirty="0" smtClean="0"/>
              <a:t>per </a:t>
            </a:r>
            <a:r>
              <a:rPr lang="en-US" dirty="0"/>
              <a:t>Mission Statements</a:t>
            </a:r>
          </a:p>
          <a:p>
            <a:r>
              <a:rPr lang="en-US" dirty="0" smtClean="0"/>
              <a:t>Suggestions on Using the Lake Change Worksheet at the LA level</a:t>
            </a:r>
          </a:p>
          <a:p>
            <a:r>
              <a:rPr lang="en-US" dirty="0" smtClean="0"/>
              <a:t>Brief Summary of Lake Worksheet Input</a:t>
            </a:r>
          </a:p>
          <a:p>
            <a:r>
              <a:rPr lang="en-US" dirty="0" smtClean="0"/>
              <a:t>Discussion and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6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Lake Change Worksheet – the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6028"/>
            <a:ext cx="10515600" cy="4730935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ool to quickly gather data about how people think about their lake</a:t>
            </a:r>
          </a:p>
          <a:p>
            <a:r>
              <a:rPr lang="en-US" dirty="0" smtClean="0"/>
              <a:t>Idea is to look for things that people believe are changing (+ or -)</a:t>
            </a:r>
          </a:p>
          <a:p>
            <a:r>
              <a:rPr lang="en-US" dirty="0" smtClean="0"/>
              <a:t>Identification of things changing, then leads to asking the question – </a:t>
            </a:r>
            <a:r>
              <a:rPr lang="en-US" sz="3600" b="1" dirty="0" smtClean="0"/>
              <a:t>What is causing this change?  </a:t>
            </a:r>
            <a:endParaRPr lang="en-US" sz="3600" dirty="0"/>
          </a:p>
          <a:p>
            <a:pPr lvl="1"/>
            <a:r>
              <a:rPr lang="en-US" dirty="0" smtClean="0"/>
              <a:t>Positive changes - this means reinforcing the actions to keep it going</a:t>
            </a:r>
          </a:p>
          <a:p>
            <a:pPr lvl="1"/>
            <a:r>
              <a:rPr lang="en-US" dirty="0" smtClean="0"/>
              <a:t>Negatives -  this means careful thinking about how to address/accept change</a:t>
            </a:r>
          </a:p>
        </p:txBody>
      </p:sp>
    </p:spTree>
    <p:extLst>
      <p:ext uri="{BB962C8B-B14F-4D97-AF65-F5344CB8AC3E}">
        <p14:creationId xmlns:p14="http://schemas.microsoft.com/office/powerpoint/2010/main" val="133113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6" y="365125"/>
            <a:ext cx="11625943" cy="1325563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Quick Review of a Few Terms when Reviewing Mission Statements (MS)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657" y="1458686"/>
            <a:ext cx="11339728" cy="4718277"/>
          </a:xfrm>
        </p:spPr>
        <p:txBody>
          <a:bodyPr>
            <a:normAutofit/>
          </a:bodyPr>
          <a:lstStyle/>
          <a:p>
            <a:r>
              <a:rPr lang="en-US" u="sng" dirty="0" smtClean="0"/>
              <a:t>Sustainability</a:t>
            </a:r>
            <a:r>
              <a:rPr lang="en-US" dirty="0" smtClean="0"/>
              <a:t> -</a:t>
            </a:r>
            <a:r>
              <a:rPr lang="en-US" b="1" dirty="0" smtClean="0"/>
              <a:t> </a:t>
            </a:r>
            <a:r>
              <a:rPr lang="en-US" dirty="0" smtClean="0"/>
              <a:t>meeting our own needs without compromising the ability of future generations to meet their own needs. In addition to natural resources, we also need social and economic resources – </a:t>
            </a:r>
            <a:r>
              <a:rPr lang="en-US" u="sng" dirty="0" smtClean="0"/>
              <a:t>common in MS</a:t>
            </a:r>
            <a:endParaRPr lang="en-US" dirty="0" smtClean="0"/>
          </a:p>
          <a:p>
            <a:r>
              <a:rPr lang="en-US" u="sng" dirty="0"/>
              <a:t>Resilience</a:t>
            </a:r>
            <a:r>
              <a:rPr lang="en-US" dirty="0"/>
              <a:t> - the capacity to recover quickly from difficulties; toughness</a:t>
            </a:r>
          </a:p>
          <a:p>
            <a:pPr lvl="1"/>
            <a:r>
              <a:rPr lang="en-US" dirty="0"/>
              <a:t>A </a:t>
            </a:r>
            <a:r>
              <a:rPr lang="en-US" dirty="0" smtClean="0"/>
              <a:t>rather </a:t>
            </a:r>
            <a:r>
              <a:rPr lang="en-US" dirty="0" smtClean="0"/>
              <a:t>commonly </a:t>
            </a:r>
            <a:r>
              <a:rPr lang="en-US" dirty="0"/>
              <a:t>expressed idea regarding the management of natural resources, such as lakes – can </a:t>
            </a:r>
            <a:r>
              <a:rPr lang="en-US" dirty="0" smtClean="0"/>
              <a:t>‘lakes’ </a:t>
            </a:r>
            <a:r>
              <a:rPr lang="en-US" dirty="0"/>
              <a:t>respond to an impact (i.e. AIS introduction) and recover back to the norm or previous </a:t>
            </a:r>
            <a:r>
              <a:rPr lang="en-US" dirty="0" smtClean="0"/>
              <a:t>condition – </a:t>
            </a:r>
            <a:r>
              <a:rPr lang="en-US" u="sng" dirty="0" smtClean="0"/>
              <a:t>few MS’s really address</a:t>
            </a:r>
            <a:endParaRPr lang="en-US" u="sng" dirty="0"/>
          </a:p>
          <a:p>
            <a:r>
              <a:rPr lang="en-US" u="sng" dirty="0" smtClean="0"/>
              <a:t>Polycentric governance</a:t>
            </a:r>
            <a:r>
              <a:rPr lang="en-US" dirty="0" smtClean="0"/>
              <a:t> - governance system in which multiple governing bodies interact in concert to make/enforce rules within a specific policy arena or location.  Considered to be one of the best ways to achieve collective action in the face of disturbance change</a:t>
            </a:r>
            <a:r>
              <a:rPr lang="en-US" dirty="0"/>
              <a:t> </a:t>
            </a:r>
            <a:r>
              <a:rPr lang="en-US" dirty="0" smtClean="0"/>
              <a:t>-  suggested by some 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8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58140" y="1020727"/>
            <a:ext cx="5046803" cy="520165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923083" y="2197537"/>
            <a:ext cx="3732900" cy="3533031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4610191" y="1973871"/>
            <a:ext cx="2310736" cy="1060274"/>
          </a:xfrm>
          <a:prstGeom prst="left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Institutions – Gov’t, LA’s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Circular Arrow 8"/>
          <p:cNvSpPr/>
          <p:nvPr/>
        </p:nvSpPr>
        <p:spPr>
          <a:xfrm>
            <a:off x="5846164" y="2816351"/>
            <a:ext cx="3117954" cy="2836768"/>
          </a:xfrm>
          <a:prstGeom prst="circularArrow">
            <a:avLst>
              <a:gd name="adj1" fmla="val 12500"/>
              <a:gd name="adj2" fmla="val 881686"/>
              <a:gd name="adj3" fmla="val 20457681"/>
              <a:gd name="adj4" fmla="val 10800000"/>
              <a:gd name="adj5" fmla="val 124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264867" y="3034145"/>
            <a:ext cx="3935225" cy="8474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Interactions&gt;Outcomes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7944785" y="4099352"/>
            <a:ext cx="3552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Ecosystem Services (examples)</a:t>
            </a:r>
          </a:p>
          <a:p>
            <a:pPr>
              <a:buFontTx/>
              <a:buChar char="-"/>
            </a:pPr>
            <a:r>
              <a:rPr lang="en-US" sz="2000" b="1" dirty="0" smtClean="0"/>
              <a:t>Fresh water</a:t>
            </a:r>
          </a:p>
          <a:p>
            <a:pPr>
              <a:buFontTx/>
              <a:buChar char="-"/>
            </a:pPr>
            <a:r>
              <a:rPr lang="en-US" sz="2000" b="1" dirty="0" smtClean="0"/>
              <a:t>Climate regulation</a:t>
            </a:r>
          </a:p>
          <a:p>
            <a:pPr>
              <a:buFontTx/>
              <a:buChar char="-"/>
            </a:pPr>
            <a:r>
              <a:rPr lang="en-US" sz="2000" b="1" dirty="0" smtClean="0"/>
              <a:t>Aquatic recreation </a:t>
            </a:r>
          </a:p>
          <a:p>
            <a:pPr>
              <a:buFontTx/>
              <a:buChar char="-"/>
            </a:pPr>
            <a:r>
              <a:rPr lang="en-US" sz="2000" b="1" dirty="0" smtClean="0"/>
              <a:t>Fish &amp; waterfowl</a:t>
            </a:r>
          </a:p>
          <a:p>
            <a:r>
              <a:rPr lang="en-US" sz="2000" b="1" dirty="0" smtClean="0"/>
              <a:t>-Etc.</a:t>
            </a: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3162925" y="4062447"/>
            <a:ext cx="3101942" cy="989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Biophysical Resources – Lake, Shoreline, Watershed</a:t>
            </a:r>
            <a:endParaRPr lang="en-US" sz="20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4170556" y="1262584"/>
            <a:ext cx="2485427" cy="9523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smtClean="0"/>
              <a:t>Community – residents, users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467833" y="126340"/>
            <a:ext cx="113343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u="sng" dirty="0"/>
              <a:t>Lakes </a:t>
            </a:r>
            <a:r>
              <a:rPr lang="en-US" sz="3600" u="sng" dirty="0" smtClean="0"/>
              <a:t>as </a:t>
            </a:r>
            <a:r>
              <a:rPr lang="en-US" sz="3600" u="sng" dirty="0"/>
              <a:t>Social-Ecological Systems (SES</a:t>
            </a:r>
            <a:r>
              <a:rPr lang="en-US" sz="3600" u="sng" dirty="0" smtClean="0"/>
              <a:t>) – Change can Occur in Places 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38081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 for using the Lake Change Worksheet – modify Worksheet as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 Board – have each Board member independently complete the Worksheet and then compare and contrast results – it could set your Board’s agenda for the next several years</a:t>
            </a:r>
          </a:p>
          <a:p>
            <a:r>
              <a:rPr lang="en-US" dirty="0" smtClean="0"/>
              <a:t>Distribute as an activity at an annual member meeting to gather input, be sure to distribute the results in a follow-up newsletter</a:t>
            </a:r>
          </a:p>
          <a:p>
            <a:r>
              <a:rPr lang="en-US" dirty="0" smtClean="0"/>
              <a:t>Distribute via email or in a newsletter to collect input from the membership – more complicated and returns might be disappointing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81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423" y="365125"/>
            <a:ext cx="10758377" cy="1325563"/>
          </a:xfrm>
        </p:spPr>
        <p:txBody>
          <a:bodyPr/>
          <a:lstStyle/>
          <a:p>
            <a:r>
              <a:rPr lang="en-US" dirty="0" smtClean="0"/>
              <a:t>Summary of Lake Worksheet received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423" y="1531088"/>
            <a:ext cx="10758377" cy="4645875"/>
          </a:xfrm>
        </p:spPr>
        <p:txBody>
          <a:bodyPr/>
          <a:lstStyle/>
          <a:p>
            <a:r>
              <a:rPr lang="en-US" dirty="0" smtClean="0"/>
              <a:t>19 LA representatives provided a response – Wow, excellent!</a:t>
            </a:r>
          </a:p>
          <a:p>
            <a:r>
              <a:rPr lang="en-US" dirty="0" smtClean="0"/>
              <a:t>Remember these ‘results’ are from individuals or a few people per LA, and may or may not represent a broader lake consensus</a:t>
            </a:r>
          </a:p>
          <a:p>
            <a:r>
              <a:rPr lang="en-US" dirty="0" smtClean="0"/>
              <a:t>Burney is summarizing the ‘results’ from these HCCOLA ‘leaders’ </a:t>
            </a:r>
          </a:p>
          <a:p>
            <a:r>
              <a:rPr lang="en-US" dirty="0" smtClean="0"/>
              <a:t>Mission Statements not reported by many, no analysis suggested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12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371" y="365125"/>
            <a:ext cx="10929258" cy="1151441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2. How has your lake changed over the past 10 Years?</a:t>
            </a:r>
            <a:br>
              <a:rPr lang="en-US" sz="4000" dirty="0" smtClean="0"/>
            </a:br>
            <a:r>
              <a:rPr lang="en-US" sz="2200" dirty="0" smtClean="0"/>
              <a:t>Note: Researchers commonly believe that 10 years is about the maximum length of time anyone can accurately remember anything.</a:t>
            </a:r>
            <a:br>
              <a:rPr lang="en-US" sz="2200" dirty="0" smtClean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371" y="1516566"/>
            <a:ext cx="10722429" cy="4660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Some Common Themes: </a:t>
            </a:r>
            <a:endParaRPr lang="en-US" dirty="0"/>
          </a:p>
          <a:p>
            <a:r>
              <a:rPr lang="en-US" dirty="0" smtClean="0"/>
              <a:t>Several said first AIS identified!</a:t>
            </a:r>
          </a:p>
          <a:p>
            <a:r>
              <a:rPr lang="en-US" dirty="0" smtClean="0"/>
              <a:t>More development – new houses, lots of remodeling, roads, ….</a:t>
            </a:r>
          </a:p>
          <a:p>
            <a:r>
              <a:rPr lang="en-US" dirty="0" smtClean="0"/>
              <a:t>Short term rentals increasing and in some cases a new problem</a:t>
            </a:r>
          </a:p>
          <a:p>
            <a:r>
              <a:rPr lang="en-US" dirty="0" smtClean="0"/>
              <a:t>Increased recreational activity -  Personal watercraft, bigger boats, …</a:t>
            </a:r>
          </a:p>
          <a:p>
            <a:r>
              <a:rPr lang="en-US" dirty="0" smtClean="0"/>
              <a:t>Several references to fishing – small panfish, small northerns, increased recreational activities detrimental to fishing – </a:t>
            </a:r>
            <a:r>
              <a:rPr lang="en-US" u="sng" dirty="0" smtClean="0"/>
              <a:t>not typical responses</a:t>
            </a:r>
          </a:p>
          <a:p>
            <a:r>
              <a:rPr lang="en-US" dirty="0" smtClean="0"/>
              <a:t>No real surprises, but a great question to ask, format is optional!</a:t>
            </a:r>
          </a:p>
          <a:p>
            <a:pPr marL="0" indent="0">
              <a:buNone/>
            </a:pPr>
            <a:r>
              <a:rPr lang="en-US" b="1" u="sng" dirty="0" smtClean="0"/>
              <a:t>The question to ask – what would a survey of LA members say?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5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3433"/>
          </a:xfrm>
        </p:spPr>
        <p:txBody>
          <a:bodyPr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following table please check the box that most accurately describes the current state of the lake attribute listed and indicate whether it has increased (+), stayed the same (=), or decreased (-) over the past 10 years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Notes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means a majority,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#’s,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&gt;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two;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majority first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044352"/>
              </p:ext>
            </p:extLst>
          </p:nvPr>
        </p:nvGraphicFramePr>
        <p:xfrm>
          <a:off x="838200" y="1488565"/>
          <a:ext cx="10198395" cy="4954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5354">
                  <a:extLst>
                    <a:ext uri="{9D8B030D-6E8A-4147-A177-3AD203B41FA5}">
                      <a16:colId xmlns:a16="http://schemas.microsoft.com/office/drawing/2014/main" val="2806033605"/>
                    </a:ext>
                  </a:extLst>
                </a:gridCol>
                <a:gridCol w="1376160">
                  <a:extLst>
                    <a:ext uri="{9D8B030D-6E8A-4147-A177-3AD203B41FA5}">
                      <a16:colId xmlns:a16="http://schemas.microsoft.com/office/drawing/2014/main" val="3105947601"/>
                    </a:ext>
                  </a:extLst>
                </a:gridCol>
                <a:gridCol w="1026677">
                  <a:extLst>
                    <a:ext uri="{9D8B030D-6E8A-4147-A177-3AD203B41FA5}">
                      <a16:colId xmlns:a16="http://schemas.microsoft.com/office/drawing/2014/main" val="1114035562"/>
                    </a:ext>
                  </a:extLst>
                </a:gridCol>
                <a:gridCol w="1400013">
                  <a:extLst>
                    <a:ext uri="{9D8B030D-6E8A-4147-A177-3AD203B41FA5}">
                      <a16:colId xmlns:a16="http://schemas.microsoft.com/office/drawing/2014/main" val="833567583"/>
                    </a:ext>
                  </a:extLst>
                </a:gridCol>
                <a:gridCol w="1306679">
                  <a:extLst>
                    <a:ext uri="{9D8B030D-6E8A-4147-A177-3AD203B41FA5}">
                      <a16:colId xmlns:a16="http://schemas.microsoft.com/office/drawing/2014/main" val="3392497235"/>
                    </a:ext>
                  </a:extLst>
                </a:gridCol>
                <a:gridCol w="1407273">
                  <a:extLst>
                    <a:ext uri="{9D8B030D-6E8A-4147-A177-3AD203B41FA5}">
                      <a16:colId xmlns:a16="http://schemas.microsoft.com/office/drawing/2014/main" val="2231850815"/>
                    </a:ext>
                  </a:extLst>
                </a:gridCol>
                <a:gridCol w="1686239">
                  <a:extLst>
                    <a:ext uri="{9D8B030D-6E8A-4147-A177-3AD203B41FA5}">
                      <a16:colId xmlns:a16="http://schemas.microsoft.com/office/drawing/2014/main" val="1170755470"/>
                    </a:ext>
                  </a:extLst>
                </a:gridCol>
              </a:tblGrid>
              <a:tr h="4186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Attribute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Very Low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Low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Moderate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High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Very High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Change (+, =, - 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9456682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Amount of Fish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8973077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Diversity of Fish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0614425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Invasive Plant Prevalence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7053040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Invasive Animal Prevalence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6735203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Wildlife Diversity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28176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Pollution Levels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6561405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Natural Shoreline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-/=/+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917507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Property Values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9104308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Watershed Quality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9345499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Personal Watercraft Prevalence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+/=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17102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Fisherman Prevalence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1651337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Local Visitors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+/=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3255492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MN Visitors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+/=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6791322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Out-Of-State Visitors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+/=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7252231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Volunteer Turnout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9342630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Annual Meeting Turnout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here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3540746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Social Event Turnout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here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1717827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Lake Organization Membership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Many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+/=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0363013"/>
                  </a:ext>
                </a:extLst>
              </a:tr>
              <a:tr h="223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Housing Density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5069882"/>
                  </a:ext>
                </a:extLst>
              </a:tr>
              <a:tr h="2817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Amount of Fish Stocking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Some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Most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=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0460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69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en-US" u="sng" dirty="0" smtClean="0"/>
              <a:t>Takeaways from the Table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110163"/>
          </a:xfrm>
        </p:spPr>
        <p:txBody>
          <a:bodyPr>
            <a:normAutofit/>
          </a:bodyPr>
          <a:lstStyle/>
          <a:p>
            <a:r>
              <a:rPr lang="en-US" dirty="0" smtClean="0"/>
              <a:t>Moderate category dominated; Change mostly Neutral or Increasing</a:t>
            </a:r>
          </a:p>
          <a:p>
            <a:r>
              <a:rPr lang="en-US" dirty="0" smtClean="0"/>
              <a:t>Responses agree with text answers (2, 3 &amp; 4) – that’s good! </a:t>
            </a:r>
          </a:p>
          <a:p>
            <a:r>
              <a:rPr lang="en-US" dirty="0" smtClean="0"/>
              <a:t>Very Low/Low – AIS Prevalence, Pollution</a:t>
            </a:r>
          </a:p>
          <a:p>
            <a:r>
              <a:rPr lang="en-US" dirty="0" smtClean="0"/>
              <a:t>Low/Moderate – All Attributes about LA except Membership</a:t>
            </a:r>
          </a:p>
          <a:p>
            <a:r>
              <a:rPr lang="en-US" dirty="0" smtClean="0"/>
              <a:t>Moderate/High – Diversity of Fish, Wildlife Diversity, Property </a:t>
            </a:r>
            <a:r>
              <a:rPr lang="en-US" dirty="0" smtClean="0"/>
              <a:t>Values </a:t>
            </a:r>
            <a:endParaRPr lang="en-US" dirty="0" smtClean="0"/>
          </a:p>
          <a:p>
            <a:r>
              <a:rPr lang="en-US" dirty="0" smtClean="0"/>
              <a:t>High/Very High – LA Membership</a:t>
            </a:r>
          </a:p>
          <a:p>
            <a:r>
              <a:rPr lang="en-US" dirty="0" smtClean="0"/>
              <a:t>Change column – increasing (+), staying the same (=), decreasing (-)</a:t>
            </a:r>
          </a:p>
          <a:p>
            <a:pPr lvl="1"/>
            <a:r>
              <a:rPr lang="en-US" dirty="0" smtClean="0"/>
              <a:t>Increasing indicated for many items no matter whether Low-Moderate-High</a:t>
            </a:r>
          </a:p>
          <a:p>
            <a:pPr lvl="1"/>
            <a:r>
              <a:rPr lang="en-US" dirty="0" smtClean="0"/>
              <a:t>Increasing changes (&amp; negative) </a:t>
            </a:r>
            <a:r>
              <a:rPr lang="en-US" dirty="0" smtClean="0"/>
              <a:t>– AIS, Personal Watercraft, Increasing Use</a:t>
            </a:r>
          </a:p>
          <a:p>
            <a:r>
              <a:rPr lang="en-US" dirty="0"/>
              <a:t>If using </a:t>
            </a:r>
            <a:r>
              <a:rPr lang="en-US" dirty="0" smtClean="0"/>
              <a:t>Worksheet for </a:t>
            </a:r>
            <a:r>
              <a:rPr lang="en-US" dirty="0"/>
              <a:t>your LA, scale back to important </a:t>
            </a:r>
            <a:r>
              <a:rPr lang="en-US" dirty="0" smtClean="0"/>
              <a:t>attributes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17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943" y="365125"/>
            <a:ext cx="11444748" cy="1325563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3. Please </a:t>
            </a:r>
            <a:r>
              <a:rPr lang="en-US" b="1" u="sng" dirty="0"/>
              <a:t>list and indicate the current state and change of any </a:t>
            </a:r>
            <a:r>
              <a:rPr lang="en-US" b="1" u="sng" dirty="0">
                <a:solidFill>
                  <a:srgbClr val="FF0000"/>
                </a:solidFill>
              </a:rPr>
              <a:t>other </a:t>
            </a:r>
            <a:r>
              <a:rPr lang="en-US" b="1" u="sng" dirty="0"/>
              <a:t>attributes that you find important.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b="1" dirty="0" smtClean="0"/>
              <a:t>Resorts have converted to PUD’s</a:t>
            </a:r>
          </a:p>
          <a:p>
            <a:r>
              <a:rPr lang="en-US" b="1" dirty="0" smtClean="0"/>
              <a:t>Short Term Rentals – bad actors, private boat accesses/AIS issue?</a:t>
            </a:r>
          </a:p>
          <a:p>
            <a:r>
              <a:rPr lang="en-US" b="1" dirty="0" smtClean="0"/>
              <a:t>Increased ATV’s resulting in more trails, erosion, etc. </a:t>
            </a:r>
          </a:p>
          <a:p>
            <a:r>
              <a:rPr lang="en-US" b="1" dirty="0" smtClean="0"/>
              <a:t>Water quality issues in wells (Nitrates), lake quality worries</a:t>
            </a:r>
          </a:p>
          <a:p>
            <a:r>
              <a:rPr lang="en-US" b="1" dirty="0" smtClean="0"/>
              <a:t>Deforestation of specific shoreline areas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Note: this question is specifically utilized to identify other significant  attributes not addressed in the Worksheet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2523" cy="974577"/>
          </a:xfrm>
        </p:spPr>
        <p:txBody>
          <a:bodyPr>
            <a:normAutofit fontScale="90000"/>
          </a:bodyPr>
          <a:lstStyle/>
          <a:p>
            <a:pPr lvl="0"/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4000" b="1" u="sng" dirty="0" smtClean="0"/>
              <a:t>Regarding </a:t>
            </a:r>
            <a:r>
              <a:rPr lang="en-US" sz="4000" b="1" u="sng" dirty="0"/>
              <a:t>your Lake Association (LA), please briefly answer the following two questions</a:t>
            </a:r>
            <a:r>
              <a:rPr lang="en-US" sz="4000" b="1" u="sng" dirty="0" smtClean="0"/>
              <a:t>:  A list of repeated items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1172"/>
            <a:ext cx="10515600" cy="4615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are </a:t>
            </a:r>
            <a:r>
              <a:rPr lang="en-US" b="1" u="sng" dirty="0">
                <a:solidFill>
                  <a:srgbClr val="FF0000"/>
                </a:solidFill>
              </a:rPr>
              <a:t>strengths</a:t>
            </a:r>
            <a:r>
              <a:rPr lang="en-US" b="1" u="sng" dirty="0"/>
              <a:t> of your LA</a:t>
            </a:r>
            <a:r>
              <a:rPr lang="en-US" b="1" u="sng" dirty="0" smtClean="0"/>
              <a:t>?</a:t>
            </a:r>
          </a:p>
          <a:p>
            <a:r>
              <a:rPr lang="en-US" b="1" dirty="0" smtClean="0"/>
              <a:t>Strong Board, passionate members, generous donors …</a:t>
            </a:r>
          </a:p>
          <a:p>
            <a:r>
              <a:rPr lang="en-US" b="1" dirty="0" smtClean="0"/>
              <a:t>High % of residents are members</a:t>
            </a:r>
          </a:p>
          <a:p>
            <a:r>
              <a:rPr lang="en-US" b="1" dirty="0" smtClean="0"/>
              <a:t>Lake residents care about their lake</a:t>
            </a:r>
            <a:endParaRPr lang="en-US" b="1" u="sng" dirty="0"/>
          </a:p>
          <a:p>
            <a:pPr marL="0" lvl="0" indent="0">
              <a:buNone/>
            </a:pPr>
            <a:r>
              <a:rPr lang="en-US" b="1" u="sng" dirty="0"/>
              <a:t>What are </a:t>
            </a:r>
            <a:r>
              <a:rPr lang="en-US" b="1" u="sng" dirty="0">
                <a:solidFill>
                  <a:srgbClr val="FF0000"/>
                </a:solidFill>
              </a:rPr>
              <a:t>weaknesses</a:t>
            </a:r>
            <a:r>
              <a:rPr lang="en-US" b="1" u="sng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or</a:t>
            </a:r>
            <a:r>
              <a:rPr lang="en-US" b="1" u="sng" dirty="0"/>
              <a:t> areas where your LA needs </a:t>
            </a:r>
            <a:r>
              <a:rPr lang="en-US" b="1" u="sng" dirty="0">
                <a:solidFill>
                  <a:srgbClr val="FF0000"/>
                </a:solidFill>
              </a:rPr>
              <a:t>help</a:t>
            </a:r>
            <a:r>
              <a:rPr lang="en-US" b="1" u="sng" dirty="0"/>
              <a:t>?    </a:t>
            </a:r>
            <a:endParaRPr lang="en-US" dirty="0"/>
          </a:p>
          <a:p>
            <a:r>
              <a:rPr lang="en-US" b="1" dirty="0" smtClean="0"/>
              <a:t>Aging Board is hard to replace, same people do everything, …</a:t>
            </a:r>
          </a:p>
          <a:p>
            <a:r>
              <a:rPr lang="en-US" b="1" dirty="0" smtClean="0"/>
              <a:t>Weekenders don’t volunteer, raising $’s is less of a problem</a:t>
            </a:r>
          </a:p>
          <a:p>
            <a:r>
              <a:rPr lang="en-US" b="1" dirty="0" smtClean="0"/>
              <a:t>COVID impact hasn’t been good, socializing was already in decline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658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Discussion/Questions?</a:t>
            </a:r>
            <a:br>
              <a:rPr lang="en-US" u="sng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u="sng" dirty="0" smtClean="0"/>
              <a:t>Note</a:t>
            </a:r>
            <a:r>
              <a:rPr lang="en-US" sz="4000" dirty="0" smtClean="0"/>
              <a:t>: Sharon will post summary of all </a:t>
            </a:r>
            <a:r>
              <a:rPr lang="en-US" sz="4000" dirty="0" smtClean="0"/>
              <a:t>responses, both PPT’s, etc. </a:t>
            </a:r>
            <a:r>
              <a:rPr lang="en-US" sz="4000" dirty="0" smtClean="0"/>
              <a:t>on the HCCOLA Website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69834"/>
            <a:ext cx="9144000" cy="1287966"/>
          </a:xfrm>
        </p:spPr>
        <p:txBody>
          <a:bodyPr>
            <a:noAutofit/>
          </a:bodyPr>
          <a:lstStyle/>
          <a:p>
            <a:r>
              <a:rPr lang="en-US" sz="3200" dirty="0" smtClean="0"/>
              <a:t>Burney contacts:</a:t>
            </a:r>
          </a:p>
          <a:p>
            <a:r>
              <a:rPr lang="en-US" sz="3200" dirty="0" smtClean="0">
                <a:hlinkClick r:id="rId2"/>
              </a:rPr>
              <a:t>bufische@iu.edu</a:t>
            </a:r>
            <a:endParaRPr lang="en-US" sz="3200" dirty="0" smtClean="0"/>
          </a:p>
          <a:p>
            <a:r>
              <a:rPr lang="en-US" sz="3200" dirty="0" smtClean="0"/>
              <a:t>765-414-4198 (cell)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815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1197</Words>
  <Application>Microsoft Office PowerPoint</Application>
  <PresentationFormat>Widescreen</PresentationFormat>
  <Paragraphs>230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   Exploring How Lake Associations Think about Their Lakes and the Shared Responsibility to Sustain Them - #2 </vt:lpstr>
      <vt:lpstr>Presentation Agenda</vt:lpstr>
      <vt:lpstr>Lake Change Worksheet – the concept</vt:lpstr>
      <vt:lpstr>Quick Review of a Few Terms when Reviewing Mission Statements (MS) </vt:lpstr>
      <vt:lpstr>PowerPoint Presentation</vt:lpstr>
      <vt:lpstr>Suggestions for using the Lake Change Worksheet – modify Worksheet as needed</vt:lpstr>
      <vt:lpstr>Summary of Lake Worksheet received</vt:lpstr>
      <vt:lpstr>2. How has your lake changed over the past 10 Years? Note: Researchers commonly believe that 10 years is about the maximum length of time anyone can accurately remember anything. </vt:lpstr>
      <vt:lpstr>In the following table please check the box that most accurately describes the current state of the lake attribute listed and indicate whether it has increased (+), stayed the same (=), or decreased (-) over the past 10 years.   Notes: Most – means a majority, Many – significant #’s, Some – &gt; two; Change – majority first </vt:lpstr>
      <vt:lpstr>Takeaways from the Table</vt:lpstr>
      <vt:lpstr>3. Please list and indicate the current state and change of any other attributes that you find important.   </vt:lpstr>
      <vt:lpstr>  Regarding your Lake Association (LA), please briefly answer the following two questions:  A list of repeated items  </vt:lpstr>
      <vt:lpstr>Discussion/Questions?  Note: Sharon will post summary of all responses, both PPT’s, etc. on the HCCOLA Website 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How Lake Associations Think about Their Lakes and the Shared Responsibility to Sustain Them</dc:title>
  <dc:creator>Fischer, Burnell</dc:creator>
  <cp:lastModifiedBy>Fischer, Burnell</cp:lastModifiedBy>
  <cp:revision>29</cp:revision>
  <dcterms:created xsi:type="dcterms:W3CDTF">2021-06-11T14:59:06Z</dcterms:created>
  <dcterms:modified xsi:type="dcterms:W3CDTF">2021-06-19T18:33:02Z</dcterms:modified>
</cp:coreProperties>
</file>