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71" r:id="rId4"/>
    <p:sldId id="257" r:id="rId5"/>
    <p:sldId id="258" r:id="rId6"/>
    <p:sldId id="263" r:id="rId7"/>
    <p:sldId id="264" r:id="rId8"/>
    <p:sldId id="266" r:id="rId9"/>
    <p:sldId id="265" r:id="rId10"/>
    <p:sldId id="273" r:id="rId11"/>
    <p:sldId id="27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3" d="100"/>
          <a:sy n="83" d="100"/>
        </p:scale>
        <p:origin x="108"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3709252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61693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3559478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1026486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3156264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3294328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2425292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1834162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178520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2340077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3BCF4A-A39D-4933-892D-3496F544954C}" type="datetimeFigureOut">
              <a:rPr lang="en-US" smtClean="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C5E924-4945-4FF9-9FF6-1F39ED8B93B7}" type="slidenum">
              <a:rPr lang="en-US" smtClean="0"/>
              <a:t>‹#›</a:t>
            </a:fld>
            <a:endParaRPr lang="en-US" dirty="0"/>
          </a:p>
        </p:txBody>
      </p:sp>
    </p:spTree>
    <p:extLst>
      <p:ext uri="{BB962C8B-B14F-4D97-AF65-F5344CB8AC3E}">
        <p14:creationId xmlns:p14="http://schemas.microsoft.com/office/powerpoint/2010/main" val="81064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3BCF4A-A39D-4933-892D-3496F544954C}" type="datetimeFigureOut">
              <a:rPr lang="en-US" smtClean="0"/>
              <a:t>6/18/2021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5E924-4945-4FF9-9FF6-1F39ED8B93B7}" type="slidenum">
              <a:rPr lang="en-US" smtClean="0"/>
              <a:t>‹#›</a:t>
            </a:fld>
            <a:endParaRPr lang="en-US" dirty="0"/>
          </a:p>
        </p:txBody>
      </p:sp>
    </p:spTree>
    <p:extLst>
      <p:ext uri="{BB962C8B-B14F-4D97-AF65-F5344CB8AC3E}">
        <p14:creationId xmlns:p14="http://schemas.microsoft.com/office/powerpoint/2010/main" val="4193340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bufische@iu.edu"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bufische@iu.edu"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10343"/>
            <a:ext cx="9144000" cy="239962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t>
            </a:r>
            <a:r>
              <a:rPr lang="en-US" sz="4400" b="1" dirty="0" smtClean="0"/>
              <a:t>Exploring </a:t>
            </a:r>
            <a:r>
              <a:rPr lang="en-US" sz="4400" b="1" dirty="0"/>
              <a:t>How Lake Associations Think about Their Lakes and the Shared Responsibility to </a:t>
            </a:r>
            <a:r>
              <a:rPr lang="en-US" sz="4400" b="1"/>
              <a:t>Sustain </a:t>
            </a:r>
            <a:r>
              <a:rPr lang="en-US" sz="4400" b="1" smtClean="0"/>
              <a:t>Them</a:t>
            </a:r>
            <a:r>
              <a:rPr lang="en-US" sz="4400" b="1"/>
              <a:t> </a:t>
            </a:r>
            <a:r>
              <a:rPr lang="en-US" sz="4400" b="1" smtClean="0"/>
              <a:t>- #1</a:t>
            </a:r>
            <a:r>
              <a:rPr lang="en-US" sz="4400" dirty="0"/>
              <a:t/>
            </a:r>
            <a:br>
              <a:rPr lang="en-US" sz="4400" dirty="0"/>
            </a:br>
            <a:endParaRPr lang="en-US" sz="4400" dirty="0"/>
          </a:p>
        </p:txBody>
      </p:sp>
      <p:sp>
        <p:nvSpPr>
          <p:cNvPr id="4" name="Subtitle 3"/>
          <p:cNvSpPr>
            <a:spLocks noGrp="1"/>
          </p:cNvSpPr>
          <p:nvPr>
            <p:ph type="subTitle" idx="1"/>
          </p:nvPr>
        </p:nvSpPr>
        <p:spPr/>
        <p:txBody>
          <a:bodyPr/>
          <a:lstStyle/>
          <a:p>
            <a:r>
              <a:rPr lang="en-US" dirty="0" smtClean="0"/>
              <a:t>Guided by Burney Fischer</a:t>
            </a:r>
          </a:p>
          <a:p>
            <a:r>
              <a:rPr lang="en-US" dirty="0" smtClean="0"/>
              <a:t>HCCOLA Big Mantrap Lake Association Rep</a:t>
            </a:r>
          </a:p>
          <a:p>
            <a:r>
              <a:rPr lang="en-US" smtClean="0"/>
              <a:t>May, 2021</a:t>
            </a:r>
            <a:endParaRPr lang="en-US" dirty="0" smtClean="0"/>
          </a:p>
          <a:p>
            <a:endParaRPr lang="en-US" dirty="0"/>
          </a:p>
        </p:txBody>
      </p:sp>
    </p:spTree>
    <p:extLst>
      <p:ext uri="{BB962C8B-B14F-4D97-AF65-F5344CB8AC3E}">
        <p14:creationId xmlns:p14="http://schemas.microsoft.com/office/powerpoint/2010/main" val="4028344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Where the ideas for this discussion come from </a:t>
            </a:r>
            <a:endParaRPr lang="en-US" sz="4000" dirty="0"/>
          </a:p>
        </p:txBody>
      </p:sp>
      <p:sp>
        <p:nvSpPr>
          <p:cNvPr id="3" name="Content Placeholder 2"/>
          <p:cNvSpPr>
            <a:spLocks noGrp="1"/>
          </p:cNvSpPr>
          <p:nvPr>
            <p:ph idx="1"/>
          </p:nvPr>
        </p:nvSpPr>
        <p:spPr>
          <a:xfrm>
            <a:off x="590550" y="1567543"/>
            <a:ext cx="11106150" cy="4609420"/>
          </a:xfrm>
        </p:spPr>
        <p:txBody>
          <a:bodyPr/>
          <a:lstStyle/>
          <a:p>
            <a:pPr marL="0" indent="0">
              <a:buNone/>
            </a:pPr>
            <a:r>
              <a:rPr lang="en-US" b="1" dirty="0" smtClean="0"/>
              <a:t>Social-ecological </a:t>
            </a:r>
            <a:r>
              <a:rPr lang="en-US" b="1" dirty="0"/>
              <a:t>institutional fit in volunteer-based organizations: </a:t>
            </a:r>
            <a:r>
              <a:rPr lang="en-US" b="1" dirty="0" smtClean="0"/>
              <a:t>A </a:t>
            </a:r>
            <a:r>
              <a:rPr lang="en-US" b="1" dirty="0"/>
              <a:t>study of lake management organizations in Vilas County, Wisconsin, U.S.A. </a:t>
            </a:r>
            <a:endParaRPr lang="en-US" dirty="0" smtClean="0"/>
          </a:p>
          <a:p>
            <a:pPr marL="0" indent="0" algn="ctr">
              <a:buNone/>
            </a:pPr>
            <a:r>
              <a:rPr lang="en-US" sz="2000" dirty="0" smtClean="0"/>
              <a:t>Dane </a:t>
            </a:r>
            <a:r>
              <a:rPr lang="en-US" sz="2000" dirty="0"/>
              <a:t>Whittaker, Alise Crippen, Corinne Johnson, Marco </a:t>
            </a:r>
            <a:r>
              <a:rPr lang="en-US" sz="2000" dirty="0" smtClean="0"/>
              <a:t>Janssen</a:t>
            </a:r>
          </a:p>
          <a:p>
            <a:pPr marL="0" indent="0" algn="ctr">
              <a:buNone/>
            </a:pPr>
            <a:r>
              <a:rPr lang="en-US" sz="2000" dirty="0" smtClean="0"/>
              <a:t>Center </a:t>
            </a:r>
            <a:r>
              <a:rPr lang="en-US" sz="2000" dirty="0"/>
              <a:t>for Behavior, Institutions, and the Environment </a:t>
            </a:r>
          </a:p>
          <a:p>
            <a:pPr marL="0" indent="0" algn="ctr">
              <a:buNone/>
            </a:pPr>
            <a:r>
              <a:rPr lang="en-US" sz="2000" dirty="0"/>
              <a:t>School of </a:t>
            </a:r>
            <a:r>
              <a:rPr lang="en-US" sz="2000" dirty="0" smtClean="0"/>
              <a:t>Sustainability, Arizona </a:t>
            </a:r>
            <a:r>
              <a:rPr lang="en-US" sz="2000" dirty="0"/>
              <a:t>State University </a:t>
            </a:r>
          </a:p>
        </p:txBody>
      </p:sp>
    </p:spTree>
    <p:extLst>
      <p:ext uri="{BB962C8B-B14F-4D97-AF65-F5344CB8AC3E}">
        <p14:creationId xmlns:p14="http://schemas.microsoft.com/office/powerpoint/2010/main" val="2561405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658140" y="1136681"/>
            <a:ext cx="5046803" cy="5085699"/>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3" name="Oval 2"/>
          <p:cNvSpPr/>
          <p:nvPr/>
        </p:nvSpPr>
        <p:spPr>
          <a:xfrm>
            <a:off x="2923083" y="2197537"/>
            <a:ext cx="3732900" cy="3533031"/>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a:solidFill>
                <a:schemeClr val="tx1"/>
              </a:solidFill>
            </a:endParaRPr>
          </a:p>
        </p:txBody>
      </p:sp>
      <p:sp>
        <p:nvSpPr>
          <p:cNvPr id="4" name="Left-Right Arrow 3"/>
          <p:cNvSpPr/>
          <p:nvPr/>
        </p:nvSpPr>
        <p:spPr>
          <a:xfrm>
            <a:off x="4610191" y="1973871"/>
            <a:ext cx="2310736" cy="1060274"/>
          </a:xfrm>
          <a:prstGeom prst="lef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rPr>
              <a:t>Institutions – Gov’t, LA’s</a:t>
            </a:r>
            <a:endParaRPr lang="en-US" sz="2000" dirty="0">
              <a:solidFill>
                <a:schemeClr val="tx1"/>
              </a:solidFill>
            </a:endParaRPr>
          </a:p>
        </p:txBody>
      </p:sp>
      <p:sp>
        <p:nvSpPr>
          <p:cNvPr id="9" name="Circular Arrow 8"/>
          <p:cNvSpPr/>
          <p:nvPr/>
        </p:nvSpPr>
        <p:spPr>
          <a:xfrm>
            <a:off x="5846164" y="2816351"/>
            <a:ext cx="3117954" cy="2836768"/>
          </a:xfrm>
          <a:prstGeom prst="circularArrow">
            <a:avLst>
              <a:gd name="adj1" fmla="val 12500"/>
              <a:gd name="adj2" fmla="val 881686"/>
              <a:gd name="adj3" fmla="val 20457681"/>
              <a:gd name="adj4" fmla="val 10800000"/>
              <a:gd name="adj5" fmla="val 124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dirty="0">
              <a:solidFill>
                <a:schemeClr val="tx1"/>
              </a:solidFill>
            </a:endParaRPr>
          </a:p>
        </p:txBody>
      </p:sp>
      <p:sp>
        <p:nvSpPr>
          <p:cNvPr id="10" name="Text Placeholder 4"/>
          <p:cNvSpPr txBox="1">
            <a:spLocks/>
          </p:cNvSpPr>
          <p:nvPr/>
        </p:nvSpPr>
        <p:spPr>
          <a:xfrm>
            <a:off x="6264867" y="3034145"/>
            <a:ext cx="3935225" cy="8474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smtClean="0"/>
              <a:t>Interactions&gt;Outcomes</a:t>
            </a:r>
            <a:endParaRPr lang="en-US" sz="2000" b="1" dirty="0"/>
          </a:p>
        </p:txBody>
      </p:sp>
      <p:sp>
        <p:nvSpPr>
          <p:cNvPr id="12" name="Rectangle 11"/>
          <p:cNvSpPr/>
          <p:nvPr/>
        </p:nvSpPr>
        <p:spPr>
          <a:xfrm>
            <a:off x="7944785" y="4099352"/>
            <a:ext cx="3552671" cy="1938992"/>
          </a:xfrm>
          <a:prstGeom prst="rect">
            <a:avLst/>
          </a:prstGeom>
        </p:spPr>
        <p:txBody>
          <a:bodyPr wrap="square">
            <a:spAutoFit/>
          </a:bodyPr>
          <a:lstStyle/>
          <a:p>
            <a:r>
              <a:rPr lang="en-US" sz="2000" b="1" dirty="0" smtClean="0"/>
              <a:t>Ecosystem Services (examples)</a:t>
            </a:r>
          </a:p>
          <a:p>
            <a:pPr>
              <a:buFontTx/>
              <a:buChar char="-"/>
            </a:pPr>
            <a:r>
              <a:rPr lang="en-US" sz="2000" b="1" dirty="0" smtClean="0"/>
              <a:t>Fresh water</a:t>
            </a:r>
          </a:p>
          <a:p>
            <a:pPr>
              <a:buFontTx/>
              <a:buChar char="-"/>
            </a:pPr>
            <a:r>
              <a:rPr lang="en-US" sz="2000" b="1" dirty="0" smtClean="0"/>
              <a:t>Climate regulation</a:t>
            </a:r>
          </a:p>
          <a:p>
            <a:pPr>
              <a:buFontTx/>
              <a:buChar char="-"/>
            </a:pPr>
            <a:r>
              <a:rPr lang="en-US" sz="2000" b="1" dirty="0" smtClean="0"/>
              <a:t>Aquatic recreation </a:t>
            </a:r>
          </a:p>
          <a:p>
            <a:pPr>
              <a:buFontTx/>
              <a:buChar char="-"/>
            </a:pPr>
            <a:r>
              <a:rPr lang="en-US" sz="2000" b="1" dirty="0" smtClean="0"/>
              <a:t>Fish &amp; waterfowl</a:t>
            </a:r>
          </a:p>
          <a:p>
            <a:r>
              <a:rPr lang="en-US" sz="2000" b="1" dirty="0" smtClean="0"/>
              <a:t>-Etc.</a:t>
            </a:r>
          </a:p>
        </p:txBody>
      </p:sp>
      <p:sp>
        <p:nvSpPr>
          <p:cNvPr id="13" name="Text Placeholder 2"/>
          <p:cNvSpPr txBox="1">
            <a:spLocks/>
          </p:cNvSpPr>
          <p:nvPr/>
        </p:nvSpPr>
        <p:spPr>
          <a:xfrm>
            <a:off x="3162925" y="4062447"/>
            <a:ext cx="3101942" cy="9892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Biophysical Resources – Lake, Shoreline, Watershed</a:t>
            </a:r>
            <a:endParaRPr lang="en-US" sz="2000" dirty="0"/>
          </a:p>
        </p:txBody>
      </p:sp>
      <p:sp>
        <p:nvSpPr>
          <p:cNvPr id="11" name="Content Placeholder 7"/>
          <p:cNvSpPr txBox="1">
            <a:spLocks/>
          </p:cNvSpPr>
          <p:nvPr/>
        </p:nvSpPr>
        <p:spPr>
          <a:xfrm>
            <a:off x="4170556" y="1262584"/>
            <a:ext cx="2485427" cy="95233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dirty="0" smtClean="0"/>
              <a:t>Community – residents, users</a:t>
            </a:r>
            <a:endParaRPr lang="en-US" sz="2000" b="1" dirty="0"/>
          </a:p>
        </p:txBody>
      </p:sp>
      <p:sp>
        <p:nvSpPr>
          <p:cNvPr id="5" name="Rectangle 4"/>
          <p:cNvSpPr/>
          <p:nvPr/>
        </p:nvSpPr>
        <p:spPr>
          <a:xfrm>
            <a:off x="892098" y="490350"/>
            <a:ext cx="8072019" cy="646331"/>
          </a:xfrm>
          <a:prstGeom prst="rect">
            <a:avLst/>
          </a:prstGeom>
        </p:spPr>
        <p:txBody>
          <a:bodyPr wrap="square">
            <a:spAutoFit/>
          </a:bodyPr>
          <a:lstStyle/>
          <a:p>
            <a:r>
              <a:rPr lang="en-US" sz="3600" u="sng" dirty="0"/>
              <a:t>Lakes are Social-Ecological Systems (SES) </a:t>
            </a:r>
          </a:p>
        </p:txBody>
      </p:sp>
    </p:spTree>
    <p:extLst>
      <p:ext uri="{BB962C8B-B14F-4D97-AF65-F5344CB8AC3E}">
        <p14:creationId xmlns:p14="http://schemas.microsoft.com/office/powerpoint/2010/main" val="1112097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Objective/Goal</a:t>
            </a:r>
            <a:endParaRPr lang="en-US" dirty="0"/>
          </a:p>
        </p:txBody>
      </p:sp>
      <p:sp>
        <p:nvSpPr>
          <p:cNvPr id="3" name="Content Placeholder 2"/>
          <p:cNvSpPr>
            <a:spLocks noGrp="1"/>
          </p:cNvSpPr>
          <p:nvPr>
            <p:ph idx="1"/>
          </p:nvPr>
        </p:nvSpPr>
        <p:spPr>
          <a:xfrm>
            <a:off x="838200" y="1690688"/>
            <a:ext cx="10515600" cy="4486275"/>
          </a:xfrm>
        </p:spPr>
        <p:txBody>
          <a:bodyPr/>
          <a:lstStyle/>
          <a:p>
            <a:pPr marL="0" indent="0">
              <a:buNone/>
            </a:pPr>
            <a:r>
              <a:rPr lang="en-US" dirty="0"/>
              <a:t>Lakes, the shoreline communities that border them and the lake watersheds that feed them are a complex social-ecological system (SES) with </a:t>
            </a:r>
            <a:r>
              <a:rPr lang="en-US" dirty="0" smtClean="0"/>
              <a:t>the lake </a:t>
            </a:r>
            <a:r>
              <a:rPr lang="en-US" dirty="0"/>
              <a:t>itself being thought of as a common pool resource or public good.  Sustaining lakes requires collective action and is a shared responsibility among – government </a:t>
            </a:r>
            <a:r>
              <a:rPr lang="en-US" dirty="0" smtClean="0"/>
              <a:t>(cities, towns</a:t>
            </a:r>
            <a:r>
              <a:rPr lang="en-US" dirty="0"/>
              <a:t>, townships, county and state</a:t>
            </a:r>
            <a:r>
              <a:rPr lang="en-US" dirty="0" smtClean="0"/>
              <a:t>), lake associations, </a:t>
            </a:r>
            <a:r>
              <a:rPr lang="en-US" dirty="0"/>
              <a:t>homeowners, lake users, etc.  Although there are many possible players, many times it is a </a:t>
            </a:r>
            <a:r>
              <a:rPr lang="en-US" u="sng" dirty="0"/>
              <a:t>lake association </a:t>
            </a:r>
            <a:r>
              <a:rPr lang="en-US" dirty="0"/>
              <a:t>that actually facilitates collective action and </a:t>
            </a:r>
            <a:r>
              <a:rPr lang="en-US" dirty="0" smtClean="0"/>
              <a:t>coordinates effort.  </a:t>
            </a:r>
          </a:p>
          <a:p>
            <a:pPr marL="0" indent="0">
              <a:buNone/>
            </a:pPr>
            <a:r>
              <a:rPr lang="en-US" b="1" dirty="0" smtClean="0"/>
              <a:t>The </a:t>
            </a:r>
            <a:r>
              <a:rPr lang="en-US" b="1" dirty="0"/>
              <a:t>goal of </a:t>
            </a:r>
            <a:r>
              <a:rPr lang="en-US" b="1" dirty="0" smtClean="0"/>
              <a:t>this two-part series </a:t>
            </a:r>
            <a:r>
              <a:rPr lang="en-US" b="1" dirty="0"/>
              <a:t>is to explore pathways for lake associations to better understand their lakes and the challenges of management to keep them healthy for future generations.</a:t>
            </a:r>
            <a:r>
              <a:rPr lang="en-US" dirty="0"/>
              <a:t>    </a:t>
            </a:r>
          </a:p>
          <a:p>
            <a:pPr marL="0" indent="0">
              <a:buNone/>
            </a:pPr>
            <a:endParaRPr lang="en-US" dirty="0"/>
          </a:p>
        </p:txBody>
      </p:sp>
    </p:spTree>
    <p:extLst>
      <p:ext uri="{BB962C8B-B14F-4D97-AF65-F5344CB8AC3E}">
        <p14:creationId xmlns:p14="http://schemas.microsoft.com/office/powerpoint/2010/main" val="3218362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Approach</a:t>
            </a:r>
            <a:endParaRPr lang="en-US" dirty="0"/>
          </a:p>
        </p:txBody>
      </p:sp>
      <p:sp>
        <p:nvSpPr>
          <p:cNvPr id="3" name="Content Placeholder 2"/>
          <p:cNvSpPr>
            <a:spLocks noGrp="1"/>
          </p:cNvSpPr>
          <p:nvPr>
            <p:ph idx="1"/>
          </p:nvPr>
        </p:nvSpPr>
        <p:spPr/>
        <p:txBody>
          <a:bodyPr/>
          <a:lstStyle/>
          <a:p>
            <a:pPr marL="0" indent="0">
              <a:buNone/>
            </a:pPr>
            <a:r>
              <a:rPr lang="en-US" dirty="0"/>
              <a:t>The approach I will take begins with an exercise </a:t>
            </a:r>
            <a:r>
              <a:rPr lang="en-US" dirty="0" smtClean="0"/>
              <a:t>(Today) </a:t>
            </a:r>
            <a:r>
              <a:rPr lang="en-US" dirty="0"/>
              <a:t>using a tool - a Lake Change Worksheet, to capture thoughts from HCCOLA Lake Association members on changes in their lakes over the past 10 years.  I will summarize the input provided in a short presentation the </a:t>
            </a:r>
            <a:r>
              <a:rPr lang="en-US" dirty="0" smtClean="0"/>
              <a:t>next </a:t>
            </a:r>
            <a:r>
              <a:rPr lang="en-US" dirty="0"/>
              <a:t>month (June).  Also in June I’ll briefly present an overview of some collective action traits that many resource-based organizations (i.e. lake associations) have in common.  Future discussions within HCCOLA are always possible.  </a:t>
            </a:r>
          </a:p>
          <a:p>
            <a:pPr marL="0" indent="0">
              <a:buNone/>
            </a:pPr>
            <a:endParaRPr lang="en-US" dirty="0"/>
          </a:p>
        </p:txBody>
      </p:sp>
    </p:spTree>
    <p:extLst>
      <p:ext uri="{BB962C8B-B14F-4D97-AF65-F5344CB8AC3E}">
        <p14:creationId xmlns:p14="http://schemas.microsoft.com/office/powerpoint/2010/main" val="2279989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376518"/>
            <a:ext cx="11672046" cy="1524000"/>
          </a:xfrm>
        </p:spPr>
        <p:txBody>
          <a:bodyPr>
            <a:normAutofit fontScale="90000"/>
          </a:bodyPr>
          <a:lstStyle/>
          <a:p>
            <a:r>
              <a:rPr lang="en-US" b="1" u="sng" dirty="0" smtClean="0"/>
              <a:t>Lake Change Worksheet </a:t>
            </a:r>
            <a:r>
              <a:rPr lang="en-US" dirty="0" smtClean="0"/>
              <a:t>– </a:t>
            </a:r>
            <a:r>
              <a:rPr lang="en-US" sz="4000" dirty="0" smtClean="0"/>
              <a:t>Take home task, complete and return to Burney (</a:t>
            </a:r>
            <a:r>
              <a:rPr lang="en-US" sz="4000" dirty="0" smtClean="0">
                <a:hlinkClick r:id="rId2"/>
              </a:rPr>
              <a:t>bufische@iu.edu</a:t>
            </a:r>
            <a:r>
              <a:rPr lang="en-US" sz="4000" dirty="0" smtClean="0"/>
              <a:t>) – one per LA</a:t>
            </a:r>
            <a:br>
              <a:rPr lang="en-US" sz="4000" dirty="0" smtClean="0"/>
            </a:br>
            <a:r>
              <a:rPr lang="en-US" sz="4000" dirty="0" smtClean="0"/>
              <a:t>Here’s the first part of the Worksheet (</a:t>
            </a:r>
            <a:r>
              <a:rPr lang="en-US" sz="4000" i="1" dirty="0" smtClean="0">
                <a:solidFill>
                  <a:srgbClr val="FF0000"/>
                </a:solidFill>
              </a:rPr>
              <a:t>Big Mantrap Response</a:t>
            </a:r>
            <a:r>
              <a:rPr lang="en-US" sz="4000" dirty="0" smtClean="0">
                <a:solidFill>
                  <a:srgbClr val="FF0000"/>
                </a:solidFill>
              </a:rPr>
              <a:t>)</a:t>
            </a:r>
            <a:r>
              <a:rPr lang="en-US" sz="4000" dirty="0" smtClean="0"/>
              <a:t>: </a:t>
            </a:r>
            <a:endParaRPr lang="en-US" sz="4000" dirty="0"/>
          </a:p>
        </p:txBody>
      </p:sp>
      <p:sp>
        <p:nvSpPr>
          <p:cNvPr id="3" name="Content Placeholder 2"/>
          <p:cNvSpPr>
            <a:spLocks noGrp="1"/>
          </p:cNvSpPr>
          <p:nvPr>
            <p:ph idx="1"/>
          </p:nvPr>
        </p:nvSpPr>
        <p:spPr>
          <a:xfrm>
            <a:off x="304801" y="2123767"/>
            <a:ext cx="11464411" cy="4053195"/>
          </a:xfrm>
        </p:spPr>
        <p:txBody>
          <a:bodyPr>
            <a:normAutofit fontScale="85000" lnSpcReduction="20000"/>
          </a:bodyPr>
          <a:lstStyle/>
          <a:p>
            <a:pPr marL="0" lvl="0" indent="0">
              <a:buNone/>
            </a:pPr>
            <a:r>
              <a:rPr lang="en-US" dirty="0" smtClean="0"/>
              <a:t>1. For </a:t>
            </a:r>
            <a:r>
              <a:rPr lang="en-US" dirty="0"/>
              <a:t>which lake(s) are you answering the questions </a:t>
            </a:r>
            <a:r>
              <a:rPr lang="en-US" dirty="0" smtClean="0"/>
              <a:t>below? </a:t>
            </a:r>
            <a:r>
              <a:rPr lang="en-US" i="1" u="sng" dirty="0" smtClean="0">
                <a:solidFill>
                  <a:srgbClr val="FF0000"/>
                </a:solidFill>
              </a:rPr>
              <a:t>Big Mantrap</a:t>
            </a:r>
            <a:endParaRPr lang="en-US" i="1" u="sng" dirty="0">
              <a:solidFill>
                <a:srgbClr val="FF0000"/>
              </a:solidFill>
            </a:endParaRPr>
          </a:p>
          <a:p>
            <a:pPr marL="0" indent="0">
              <a:buNone/>
            </a:pPr>
            <a:r>
              <a:rPr lang="en-US" dirty="0" smtClean="0"/>
              <a:t>2. Give </a:t>
            </a:r>
            <a:r>
              <a:rPr lang="en-US" dirty="0"/>
              <a:t>your Lake Association’s Mission Statement </a:t>
            </a:r>
            <a:r>
              <a:rPr lang="en-US" dirty="0" smtClean="0"/>
              <a:t>–</a:t>
            </a:r>
          </a:p>
          <a:p>
            <a:pPr marL="0" indent="0">
              <a:buNone/>
            </a:pPr>
            <a:r>
              <a:rPr lang="en-US" dirty="0" smtClean="0"/>
              <a:t> </a:t>
            </a:r>
            <a:r>
              <a:rPr lang="en-US" i="1" dirty="0">
                <a:solidFill>
                  <a:srgbClr val="FF0000"/>
                </a:solidFill>
              </a:rPr>
              <a:t>Maintaining and improving the natural resources of Big Mantrap Lake, Hubbard County, Minnesota, a public lake</a:t>
            </a:r>
            <a:endParaRPr lang="en-US" dirty="0">
              <a:solidFill>
                <a:srgbClr val="FF0000"/>
              </a:solidFill>
            </a:endParaRPr>
          </a:p>
          <a:p>
            <a:pPr marL="0" lvl="0" indent="0">
              <a:buNone/>
            </a:pPr>
            <a:endParaRPr lang="en-US" dirty="0"/>
          </a:p>
          <a:p>
            <a:pPr marL="0" lvl="0" indent="0">
              <a:buNone/>
            </a:pPr>
            <a:r>
              <a:rPr lang="en-US" dirty="0" smtClean="0"/>
              <a:t>3. Please </a:t>
            </a:r>
            <a:r>
              <a:rPr lang="en-US" dirty="0"/>
              <a:t>summarize how your lake changed over the past 10 years in 1-2 </a:t>
            </a:r>
            <a:r>
              <a:rPr lang="en-US" dirty="0" smtClean="0"/>
              <a:t>sentences</a:t>
            </a:r>
            <a:r>
              <a:rPr lang="en-US" dirty="0"/>
              <a:t>. </a:t>
            </a:r>
            <a:endParaRPr lang="en-US" dirty="0" smtClean="0"/>
          </a:p>
          <a:p>
            <a:pPr marL="0" lvl="0" indent="0">
              <a:buNone/>
            </a:pPr>
            <a:r>
              <a:rPr lang="en-US" i="1" dirty="0" smtClean="0">
                <a:solidFill>
                  <a:srgbClr val="FF0000"/>
                </a:solidFill>
              </a:rPr>
              <a:t>The </a:t>
            </a:r>
            <a:r>
              <a:rPr lang="en-US" i="1" dirty="0">
                <a:solidFill>
                  <a:srgbClr val="FF0000"/>
                </a:solidFill>
              </a:rPr>
              <a:t>lake seems to have become ever more popular for Muskie fishing.  The introduction of EWM suggests other </a:t>
            </a:r>
            <a:r>
              <a:rPr lang="en-US" i="1" dirty="0" smtClean="0">
                <a:solidFill>
                  <a:srgbClr val="FF0000"/>
                </a:solidFill>
              </a:rPr>
              <a:t>AIS introductions </a:t>
            </a:r>
            <a:r>
              <a:rPr lang="en-US" i="1" dirty="0">
                <a:solidFill>
                  <a:srgbClr val="FF0000"/>
                </a:solidFill>
              </a:rPr>
              <a:t>will occur.</a:t>
            </a:r>
            <a:endParaRPr lang="en-US" dirty="0">
              <a:solidFill>
                <a:srgbClr val="FF0000"/>
              </a:solidFill>
            </a:endParaRPr>
          </a:p>
          <a:p>
            <a:pPr marL="0" indent="0">
              <a:buNone/>
            </a:pPr>
            <a:endParaRPr lang="en-US" dirty="0"/>
          </a:p>
          <a:p>
            <a:pPr marL="0" indent="0">
              <a:buNone/>
            </a:pPr>
            <a:endParaRPr lang="en-US" dirty="0"/>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38535178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26533"/>
            <a:ext cx="10515600" cy="5550430"/>
          </a:xfrm>
        </p:spPr>
        <p:txBody>
          <a:bodyPr>
            <a:normAutofit fontScale="85000" lnSpcReduction="20000"/>
          </a:bodyPr>
          <a:lstStyle/>
          <a:p>
            <a:pPr marL="0" indent="0">
              <a:buNone/>
            </a:pPr>
            <a:r>
              <a:rPr lang="en-US" dirty="0" smtClean="0"/>
              <a:t>In the following table please check the box that most accurately describes the current state of the lake attribute listed (20 total) and indicate whether it has increased (+), stayed the same (=), or decreased (-) over the past 10 years.  </a:t>
            </a:r>
          </a:p>
          <a:p>
            <a:pPr marL="0" indent="0">
              <a:buNone/>
            </a:pPr>
            <a:r>
              <a:rPr lang="en-US" u="sng" dirty="0" smtClean="0"/>
              <a:t>Attribute               Very Low   Low    Moderate   High   Very High   Change (+,=,-)</a:t>
            </a:r>
          </a:p>
          <a:p>
            <a:pPr marL="0" indent="0">
              <a:buNone/>
            </a:pPr>
            <a:r>
              <a:rPr lang="en-US" dirty="0" smtClean="0"/>
              <a:t>Amount of Fish  </a:t>
            </a:r>
          </a:p>
          <a:p>
            <a:pPr marL="0" indent="0">
              <a:buNone/>
            </a:pPr>
            <a:r>
              <a:rPr lang="en-US" dirty="0" smtClean="0"/>
              <a:t>Diversity of Fish </a:t>
            </a:r>
          </a:p>
          <a:p>
            <a:pPr marL="0" indent="0">
              <a:buNone/>
            </a:pPr>
            <a:r>
              <a:rPr lang="en-US" dirty="0" smtClean="0"/>
              <a:t>Invasive Plant</a:t>
            </a:r>
          </a:p>
          <a:p>
            <a:pPr marL="0" indent="0">
              <a:buNone/>
            </a:pPr>
            <a:r>
              <a:rPr lang="en-US" dirty="0" smtClean="0"/>
              <a:t>  Prevalence</a:t>
            </a:r>
          </a:p>
          <a:p>
            <a:pPr marL="0" indent="0">
              <a:buNone/>
            </a:pPr>
            <a:r>
              <a:rPr lang="en-US" dirty="0" smtClean="0"/>
              <a:t>Invasive Animal</a:t>
            </a:r>
          </a:p>
          <a:p>
            <a:pPr marL="0" indent="0">
              <a:buNone/>
            </a:pPr>
            <a:r>
              <a:rPr lang="en-US" dirty="0" smtClean="0"/>
              <a:t>  Prevalence</a:t>
            </a:r>
          </a:p>
          <a:p>
            <a:pPr marL="0" indent="0">
              <a:buNone/>
            </a:pPr>
            <a:r>
              <a:rPr lang="en-US" dirty="0" smtClean="0"/>
              <a:t>Wildlife Diversity</a:t>
            </a:r>
          </a:p>
          <a:p>
            <a:pPr marL="0" indent="0">
              <a:buNone/>
            </a:pPr>
            <a:r>
              <a:rPr lang="en-US" u="sng" dirty="0" smtClean="0"/>
              <a:t>Others</a:t>
            </a:r>
            <a:r>
              <a:rPr lang="en-US" dirty="0" smtClean="0"/>
              <a:t> -  Pollution Levels, Natural Shoreline, Property Values, Watershed Quality, Personal Watercraft Prevalence, Local Visitors, MN Visitors, Out-of-State Visitors, Volunteer Turnout, Annual Meeting Turnout, Social Event Turnout, Lake Organization Membership, Housing Density, Amount of Fish Stocking.  </a:t>
            </a:r>
          </a:p>
          <a:p>
            <a:endParaRPr lang="en-US" dirty="0"/>
          </a:p>
        </p:txBody>
      </p:sp>
    </p:spTree>
    <p:extLst>
      <p:ext uri="{BB962C8B-B14F-4D97-AF65-F5344CB8AC3E}">
        <p14:creationId xmlns:p14="http://schemas.microsoft.com/office/powerpoint/2010/main" val="45120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49867"/>
            <a:ext cx="10515600" cy="5127096"/>
          </a:xfrm>
        </p:spPr>
        <p:txBody>
          <a:bodyPr>
            <a:normAutofit fontScale="85000" lnSpcReduction="20000"/>
          </a:bodyPr>
          <a:lstStyle/>
          <a:p>
            <a:pPr marL="0" indent="0">
              <a:buNone/>
            </a:pPr>
            <a:r>
              <a:rPr lang="en-US" dirty="0"/>
              <a:t>In the following table please check the box that most accurately describes the current state of the lake attribute listed (20 total) and indicate whether it has increased (+), stayed the same (=), or decreased (-) over the past 10 years.  </a:t>
            </a:r>
          </a:p>
          <a:p>
            <a:pPr marL="0" indent="0">
              <a:buNone/>
            </a:pPr>
            <a:r>
              <a:rPr lang="en-US" u="sng" dirty="0"/>
              <a:t>Attribute               Very Low   Low    Moderate   High   Very High   Change (+,=,-)</a:t>
            </a:r>
          </a:p>
          <a:p>
            <a:pPr marL="0" indent="0">
              <a:buNone/>
            </a:pPr>
            <a:r>
              <a:rPr lang="en-US" dirty="0"/>
              <a:t>Amount of Fish  </a:t>
            </a:r>
            <a:r>
              <a:rPr lang="en-US" dirty="0" smtClean="0"/>
              <a:t>                                        </a:t>
            </a:r>
            <a:r>
              <a:rPr lang="en-US" b="1" dirty="0" smtClean="0"/>
              <a:t> </a:t>
            </a:r>
            <a:r>
              <a:rPr lang="en-US" b="1" dirty="0" smtClean="0">
                <a:solidFill>
                  <a:srgbClr val="FF0000"/>
                </a:solidFill>
              </a:rPr>
              <a:t>*                                                   =</a:t>
            </a:r>
            <a:endParaRPr lang="en-US" b="1" dirty="0">
              <a:solidFill>
                <a:srgbClr val="FF0000"/>
              </a:solidFill>
            </a:endParaRPr>
          </a:p>
          <a:p>
            <a:pPr marL="0" indent="0">
              <a:buNone/>
            </a:pPr>
            <a:r>
              <a:rPr lang="en-US" dirty="0"/>
              <a:t>Diversity of Fish </a:t>
            </a:r>
            <a:r>
              <a:rPr lang="en-US" dirty="0" smtClean="0"/>
              <a:t>                                                         </a:t>
            </a:r>
            <a:r>
              <a:rPr lang="en-US" b="1" dirty="0" smtClean="0">
                <a:solidFill>
                  <a:srgbClr val="FF0000"/>
                </a:solidFill>
              </a:rPr>
              <a:t>*  </a:t>
            </a:r>
            <a:r>
              <a:rPr lang="en-US" dirty="0" smtClean="0">
                <a:solidFill>
                  <a:srgbClr val="FF0000"/>
                </a:solidFill>
              </a:rPr>
              <a:t>                                 </a:t>
            </a:r>
            <a:r>
              <a:rPr lang="en-US" b="1" dirty="0" smtClean="0">
                <a:solidFill>
                  <a:srgbClr val="FF0000"/>
                </a:solidFill>
              </a:rPr>
              <a:t>=</a:t>
            </a:r>
            <a:endParaRPr lang="en-US" b="1" dirty="0">
              <a:solidFill>
                <a:srgbClr val="FF0000"/>
              </a:solidFill>
            </a:endParaRPr>
          </a:p>
          <a:p>
            <a:pPr marL="0" indent="0">
              <a:buNone/>
            </a:pPr>
            <a:r>
              <a:rPr lang="en-US" dirty="0"/>
              <a:t>Invasive </a:t>
            </a:r>
            <a:r>
              <a:rPr lang="en-US" dirty="0" smtClean="0"/>
              <a:t>Plant                                              </a:t>
            </a:r>
            <a:r>
              <a:rPr lang="en-US" b="1" dirty="0" smtClean="0">
                <a:solidFill>
                  <a:srgbClr val="FF0000"/>
                </a:solidFill>
              </a:rPr>
              <a:t>*</a:t>
            </a:r>
            <a:r>
              <a:rPr lang="en-US" dirty="0" smtClean="0">
                <a:solidFill>
                  <a:srgbClr val="FF0000"/>
                </a:solidFill>
              </a:rPr>
              <a:t>                                                   </a:t>
            </a:r>
            <a:r>
              <a:rPr lang="en-US" b="1" dirty="0" smtClean="0">
                <a:solidFill>
                  <a:srgbClr val="FF0000"/>
                </a:solidFill>
              </a:rPr>
              <a:t>+</a:t>
            </a:r>
            <a:endParaRPr lang="en-US" b="1" dirty="0">
              <a:solidFill>
                <a:srgbClr val="FF0000"/>
              </a:solidFill>
            </a:endParaRPr>
          </a:p>
          <a:p>
            <a:pPr marL="0" indent="0">
              <a:buNone/>
            </a:pPr>
            <a:r>
              <a:rPr lang="en-US" dirty="0"/>
              <a:t>  Prevalence</a:t>
            </a:r>
          </a:p>
          <a:p>
            <a:pPr marL="0" indent="0">
              <a:buNone/>
            </a:pPr>
            <a:r>
              <a:rPr lang="en-US" dirty="0"/>
              <a:t>Invasive </a:t>
            </a:r>
            <a:r>
              <a:rPr lang="en-US" dirty="0" smtClean="0"/>
              <a:t>Animal           </a:t>
            </a:r>
            <a:r>
              <a:rPr lang="en-US" b="1" dirty="0" smtClean="0">
                <a:solidFill>
                  <a:srgbClr val="FF0000"/>
                </a:solidFill>
              </a:rPr>
              <a:t>*</a:t>
            </a:r>
            <a:r>
              <a:rPr lang="en-US" dirty="0" smtClean="0">
                <a:solidFill>
                  <a:srgbClr val="FF0000"/>
                </a:solidFill>
              </a:rPr>
              <a:t>                                                                                  </a:t>
            </a:r>
            <a:r>
              <a:rPr lang="en-US" b="1" dirty="0" smtClean="0">
                <a:solidFill>
                  <a:srgbClr val="FF0000"/>
                </a:solidFill>
              </a:rPr>
              <a:t>=</a:t>
            </a:r>
            <a:endParaRPr lang="en-US" b="1" dirty="0">
              <a:solidFill>
                <a:srgbClr val="FF0000"/>
              </a:solidFill>
            </a:endParaRPr>
          </a:p>
          <a:p>
            <a:pPr marL="0" indent="0">
              <a:buNone/>
            </a:pPr>
            <a:r>
              <a:rPr lang="en-US" dirty="0"/>
              <a:t>  Prevalence</a:t>
            </a:r>
          </a:p>
          <a:p>
            <a:pPr marL="0" indent="0">
              <a:buNone/>
            </a:pPr>
            <a:r>
              <a:rPr lang="en-US" dirty="0"/>
              <a:t>Wildlife </a:t>
            </a:r>
            <a:r>
              <a:rPr lang="en-US" dirty="0" smtClean="0"/>
              <a:t>Diversity                                                        </a:t>
            </a:r>
            <a:r>
              <a:rPr lang="en-US" b="1" dirty="0" smtClean="0">
                <a:solidFill>
                  <a:srgbClr val="FF0000"/>
                </a:solidFill>
              </a:rPr>
              <a:t>*</a:t>
            </a:r>
            <a:r>
              <a:rPr lang="en-US" dirty="0" smtClean="0">
                <a:solidFill>
                  <a:srgbClr val="FF0000"/>
                </a:solidFill>
              </a:rPr>
              <a:t>                                  </a:t>
            </a:r>
            <a:r>
              <a:rPr lang="en-US" b="1" dirty="0" smtClean="0">
                <a:solidFill>
                  <a:srgbClr val="FF0000"/>
                </a:solidFill>
              </a:rPr>
              <a:t>=</a:t>
            </a:r>
            <a:endParaRPr lang="en-US" b="1" dirty="0">
              <a:solidFill>
                <a:srgbClr val="FF0000"/>
              </a:solidFill>
            </a:endParaRPr>
          </a:p>
          <a:p>
            <a:pPr marL="0" indent="0">
              <a:buNone/>
            </a:pPr>
            <a:r>
              <a:rPr lang="en-US" u="sng" dirty="0"/>
              <a:t>Others</a:t>
            </a:r>
            <a:r>
              <a:rPr lang="en-US" dirty="0"/>
              <a:t> -  Pollution Levels, Natural Shoreline, Property Values, Watershed Quality, Personal Watercraft Prevalence, Local Visitors, MN Visitors, Out-of-State Visitors, Volunteer Turnout, Annual Meeting Turnout, Social Event Turnout, Lake Organization Membership, </a:t>
            </a:r>
            <a:r>
              <a:rPr lang="en-US"/>
              <a:t>Housing </a:t>
            </a:r>
            <a:r>
              <a:rPr lang="en-US" smtClean="0"/>
              <a:t>Density, </a:t>
            </a:r>
            <a:r>
              <a:rPr lang="en-US" dirty="0"/>
              <a:t>Amount of Fish Stocking.  </a:t>
            </a:r>
          </a:p>
          <a:p>
            <a:endParaRPr lang="en-US" dirty="0"/>
          </a:p>
          <a:p>
            <a:pPr marL="0" indent="0">
              <a:buNone/>
            </a:pPr>
            <a:endParaRPr lang="en-US" dirty="0"/>
          </a:p>
        </p:txBody>
      </p:sp>
      <p:sp>
        <p:nvSpPr>
          <p:cNvPr id="4" name="Rectangle 3"/>
          <p:cNvSpPr/>
          <p:nvPr/>
        </p:nvSpPr>
        <p:spPr>
          <a:xfrm>
            <a:off x="838200" y="321733"/>
            <a:ext cx="6585632" cy="584775"/>
          </a:xfrm>
          <a:prstGeom prst="rect">
            <a:avLst/>
          </a:prstGeom>
        </p:spPr>
        <p:txBody>
          <a:bodyPr wrap="square">
            <a:spAutoFit/>
          </a:bodyPr>
          <a:lstStyle/>
          <a:p>
            <a:r>
              <a:rPr lang="en-US" sz="3200" dirty="0">
                <a:solidFill>
                  <a:srgbClr val="FF0000"/>
                </a:solidFill>
              </a:rPr>
              <a:t>Big Mantrap Lake Example</a:t>
            </a:r>
          </a:p>
        </p:txBody>
      </p:sp>
    </p:spTree>
    <p:extLst>
      <p:ext uri="{BB962C8B-B14F-4D97-AF65-F5344CB8AC3E}">
        <p14:creationId xmlns:p14="http://schemas.microsoft.com/office/powerpoint/2010/main" val="2319724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Questions (</a:t>
            </a:r>
            <a:r>
              <a:rPr lang="en-US" i="1" dirty="0" smtClean="0">
                <a:solidFill>
                  <a:srgbClr val="FF0000"/>
                </a:solidFill>
              </a:rPr>
              <a:t>Big Mantrap</a:t>
            </a:r>
            <a:r>
              <a:rPr lang="en-US" dirty="0" smtClean="0"/>
              <a:t>)</a:t>
            </a:r>
            <a:endParaRPr lang="en-US" dirty="0"/>
          </a:p>
        </p:txBody>
      </p:sp>
      <p:sp>
        <p:nvSpPr>
          <p:cNvPr id="3" name="Content Placeholder 2"/>
          <p:cNvSpPr>
            <a:spLocks noGrp="1"/>
          </p:cNvSpPr>
          <p:nvPr>
            <p:ph idx="1"/>
          </p:nvPr>
        </p:nvSpPr>
        <p:spPr>
          <a:xfrm>
            <a:off x="838200" y="1470212"/>
            <a:ext cx="10515600" cy="4706751"/>
          </a:xfrm>
        </p:spPr>
        <p:txBody>
          <a:bodyPr>
            <a:normAutofit/>
          </a:bodyPr>
          <a:lstStyle/>
          <a:p>
            <a:pPr marL="0" lvl="0" indent="0">
              <a:buNone/>
            </a:pPr>
            <a:r>
              <a:rPr lang="en-US" dirty="0" smtClean="0"/>
              <a:t>4. Please </a:t>
            </a:r>
            <a:r>
              <a:rPr lang="en-US" dirty="0"/>
              <a:t>list and indicate the state and change of any other attributes that you find important. </a:t>
            </a:r>
            <a:endParaRPr lang="en-US" dirty="0" smtClean="0"/>
          </a:p>
          <a:p>
            <a:pPr marL="0" lvl="0" indent="0">
              <a:buNone/>
            </a:pPr>
            <a:r>
              <a:rPr lang="en-US" sz="2400" i="1" dirty="0" smtClean="0">
                <a:solidFill>
                  <a:srgbClr val="FF0000"/>
                </a:solidFill>
              </a:rPr>
              <a:t>Waterfowl Hunting - </a:t>
            </a:r>
            <a:r>
              <a:rPr lang="en-US" sz="2400" i="1" dirty="0">
                <a:solidFill>
                  <a:srgbClr val="FF0000"/>
                </a:solidFill>
              </a:rPr>
              <a:t>high, +; Lake </a:t>
            </a:r>
            <a:r>
              <a:rPr lang="en-US" sz="2400" i="1" dirty="0" smtClean="0">
                <a:solidFill>
                  <a:srgbClr val="FF0000"/>
                </a:solidFill>
              </a:rPr>
              <a:t>trash - </a:t>
            </a:r>
            <a:r>
              <a:rPr lang="en-US" sz="2400" i="1" dirty="0">
                <a:solidFill>
                  <a:srgbClr val="FF0000"/>
                </a:solidFill>
              </a:rPr>
              <a:t>low, </a:t>
            </a:r>
            <a:r>
              <a:rPr lang="en-US" sz="2400" i="1" dirty="0" smtClean="0">
                <a:solidFill>
                  <a:srgbClr val="FF0000"/>
                </a:solidFill>
              </a:rPr>
              <a:t>=</a:t>
            </a:r>
            <a:r>
              <a:rPr lang="en-US" sz="2400" dirty="0">
                <a:solidFill>
                  <a:srgbClr val="FF0000"/>
                </a:solidFill>
              </a:rPr>
              <a:t> </a:t>
            </a:r>
          </a:p>
          <a:p>
            <a:pPr marL="0" indent="0">
              <a:buNone/>
            </a:pPr>
            <a:r>
              <a:rPr lang="en-US" dirty="0" smtClean="0"/>
              <a:t>5. In </a:t>
            </a:r>
            <a:r>
              <a:rPr lang="en-US" dirty="0"/>
              <a:t>general how does your lake organization compare on the attributes above to other lake organizations in Hubbard County you are familiar with?  Please include the names of the organizations</a:t>
            </a:r>
            <a:r>
              <a:rPr lang="en-US" dirty="0" smtClean="0"/>
              <a:t>. </a:t>
            </a:r>
          </a:p>
          <a:p>
            <a:pPr marL="0" indent="0">
              <a:buNone/>
            </a:pPr>
            <a:r>
              <a:rPr lang="en-US" sz="2400" i="1" dirty="0" smtClean="0">
                <a:solidFill>
                  <a:srgbClr val="FF0000"/>
                </a:solidFill>
              </a:rPr>
              <a:t>The </a:t>
            </a:r>
            <a:r>
              <a:rPr lang="en-US" sz="2400" i="1" dirty="0">
                <a:solidFill>
                  <a:srgbClr val="FF0000"/>
                </a:solidFill>
              </a:rPr>
              <a:t>BMLA is both more active than any other LA’s regarding loons (loon artificial nests and monitoring program) and less active regarding other types of monitoring, LA business, etc. This a comparison to HCCOLA LA’s in </a:t>
            </a:r>
            <a:r>
              <a:rPr lang="en-US" sz="2400" i="1" dirty="0" smtClean="0">
                <a:solidFill>
                  <a:srgbClr val="FF0000"/>
                </a:solidFill>
              </a:rPr>
              <a:t>general.</a:t>
            </a:r>
            <a:endParaRPr lang="en-US" sz="2400" dirty="0">
              <a:solidFill>
                <a:srgbClr val="FF0000"/>
              </a:solidFill>
            </a:endParaRPr>
          </a:p>
          <a:p>
            <a:pPr marL="0" lvl="0" indent="0">
              <a:buNone/>
            </a:pPr>
            <a:endParaRPr lang="en-US" dirty="0"/>
          </a:p>
        </p:txBody>
      </p:sp>
    </p:spTree>
    <p:extLst>
      <p:ext uri="{BB962C8B-B14F-4D97-AF65-F5344CB8AC3E}">
        <p14:creationId xmlns:p14="http://schemas.microsoft.com/office/powerpoint/2010/main" val="3086560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Discussion/Questions? </a:t>
            </a:r>
            <a:endParaRPr lang="en-US" dirty="0"/>
          </a:p>
        </p:txBody>
      </p:sp>
      <p:sp>
        <p:nvSpPr>
          <p:cNvPr id="3" name="Subtitle 2"/>
          <p:cNvSpPr>
            <a:spLocks noGrp="1"/>
          </p:cNvSpPr>
          <p:nvPr>
            <p:ph type="subTitle" idx="1"/>
          </p:nvPr>
        </p:nvSpPr>
        <p:spPr/>
        <p:txBody>
          <a:bodyPr>
            <a:noAutofit/>
          </a:bodyPr>
          <a:lstStyle/>
          <a:p>
            <a:r>
              <a:rPr lang="en-US" sz="3200" dirty="0" smtClean="0"/>
              <a:t>Burney contacts:</a:t>
            </a:r>
          </a:p>
          <a:p>
            <a:r>
              <a:rPr lang="en-US" sz="3200" dirty="0" smtClean="0">
                <a:hlinkClick r:id="rId2"/>
              </a:rPr>
              <a:t>bufische@iu.edu</a:t>
            </a:r>
            <a:endParaRPr lang="en-US" sz="3200" dirty="0" smtClean="0"/>
          </a:p>
          <a:p>
            <a:r>
              <a:rPr lang="en-US" sz="3200" dirty="0" smtClean="0"/>
              <a:t>765-414-4198 (cell)</a:t>
            </a:r>
            <a:endParaRPr lang="en-US" sz="3200" dirty="0"/>
          </a:p>
        </p:txBody>
      </p:sp>
    </p:spTree>
    <p:extLst>
      <p:ext uri="{BB962C8B-B14F-4D97-AF65-F5344CB8AC3E}">
        <p14:creationId xmlns:p14="http://schemas.microsoft.com/office/powerpoint/2010/main" val="501488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733" y="1456267"/>
            <a:ext cx="10778067" cy="270933"/>
          </a:xfrm>
        </p:spPr>
        <p:txBody>
          <a:bodyPr>
            <a:normAutofit fontScale="90000"/>
          </a:bodyPr>
          <a:lstStyle/>
          <a:p>
            <a:r>
              <a:rPr lang="en-US" sz="3100" b="1" u="sng" dirty="0" smtClean="0"/>
              <a:t>From HCCOLA May, 2021 Newsletter</a:t>
            </a:r>
            <a:r>
              <a:rPr lang="en-US" sz="3100" b="1" dirty="0" smtClean="0"/>
              <a:t/>
            </a:r>
            <a:br>
              <a:rPr lang="en-US" sz="3100" b="1" dirty="0" smtClean="0"/>
            </a:br>
            <a:r>
              <a:rPr lang="en-US" sz="3100" b="1" dirty="0" smtClean="0"/>
              <a:t>Lake </a:t>
            </a:r>
            <a:r>
              <a:rPr lang="en-US" sz="3100" b="1" dirty="0"/>
              <a:t>Management Toolset – Practical Resilience &amp; Systems </a:t>
            </a:r>
            <a:r>
              <a:rPr lang="en-US" sz="3100" b="1" dirty="0" smtClean="0"/>
              <a:t>Thinking Workshops </a:t>
            </a:r>
            <a:r>
              <a:rPr lang="en-US" sz="3100" b="1" dirty="0"/>
              <a:t>for Midwest Glacial Lake Organizations</a:t>
            </a:r>
            <a:r>
              <a:rPr lang="en-US" b="1" dirty="0"/>
              <a:t/>
            </a:r>
            <a:br>
              <a:rPr lang="en-US" b="1" dirty="0"/>
            </a:br>
            <a:r>
              <a:rPr lang="en-US" sz="1800" dirty="0"/>
              <a:t>This interactive virtual workshop helps lake organization members use </a:t>
            </a:r>
            <a:r>
              <a:rPr lang="en-US" sz="1800" dirty="0" smtClean="0"/>
              <a:t>systems thinking </a:t>
            </a:r>
            <a:r>
              <a:rPr lang="en-US" sz="1800" dirty="0"/>
              <a:t>to plan for change and manage their lakes to increase resilience of the social</a:t>
            </a:r>
            <a:r>
              <a:rPr lang="en-US" sz="1800" dirty="0" smtClean="0"/>
              <a:t>, ecological</a:t>
            </a:r>
            <a:r>
              <a:rPr lang="en-US" sz="1800" dirty="0"/>
              <a:t>, and economic aspects of their lake system. To achieve this, we will </a:t>
            </a:r>
            <a:r>
              <a:rPr lang="en-US" sz="1800" dirty="0" smtClean="0"/>
              <a:t>provide tools </a:t>
            </a:r>
            <a:r>
              <a:rPr lang="en-US" sz="1800" dirty="0"/>
              <a:t>to conserve fish habitat, increase recreational fishing opportunities, and </a:t>
            </a:r>
            <a:r>
              <a:rPr lang="en-US" sz="1800" dirty="0" smtClean="0"/>
              <a:t>discuss the </a:t>
            </a:r>
            <a:r>
              <a:rPr lang="en-US" sz="1800" dirty="0"/>
              <a:t>benefits of systems management. Participants will leave with a </a:t>
            </a:r>
            <a:r>
              <a:rPr lang="en-US" sz="1800" dirty="0" smtClean="0"/>
              <a:t>practical understanding </a:t>
            </a:r>
            <a:r>
              <a:rPr lang="en-US" sz="1800" dirty="0"/>
              <a:t>of conservation planning, and a network of peers to increase </a:t>
            </a:r>
            <a:r>
              <a:rPr lang="en-US" sz="1800" dirty="0" smtClean="0"/>
              <a:t>the resilience </a:t>
            </a:r>
            <a:r>
              <a:rPr lang="en-US" sz="1800" dirty="0"/>
              <a:t>and adaptive capacity of their lakes and organizations. MN’s dates at </a:t>
            </a:r>
            <a:r>
              <a:rPr lang="en-US" sz="1800" dirty="0" smtClean="0"/>
              <a:t>this time </a:t>
            </a:r>
            <a:r>
              <a:rPr lang="en-US" sz="1800" dirty="0"/>
              <a:t>to select from include Wed 6/9 at 2 PM or Tues </a:t>
            </a:r>
            <a:r>
              <a:rPr lang="en-US" sz="1800" dirty="0" smtClean="0"/>
              <a:t>/</a:t>
            </a:r>
            <a:r>
              <a:rPr lang="en-US" sz="1800" dirty="0"/>
              <a:t>13 at 2 PM. See the </a:t>
            </a:r>
            <a:r>
              <a:rPr lang="en-US" sz="1800" b="1" dirty="0"/>
              <a:t>Flyer </a:t>
            </a:r>
            <a:r>
              <a:rPr lang="en-US" sz="1800" dirty="0" smtClean="0"/>
              <a:t>for Registration </a:t>
            </a:r>
            <a:r>
              <a:rPr lang="en-US" sz="1800" dirty="0"/>
              <a:t>Link &amp; the detailed </a:t>
            </a:r>
            <a:r>
              <a:rPr lang="en-US" sz="1800" b="1" dirty="0"/>
              <a:t>description </a:t>
            </a:r>
            <a:r>
              <a:rPr lang="en-US" sz="1800" dirty="0"/>
              <a:t>on the free-of-charge workshops here.</a:t>
            </a:r>
          </a:p>
        </p:txBody>
      </p:sp>
      <p:pic>
        <p:nvPicPr>
          <p:cNvPr id="4" name="Content Placeholder 3"/>
          <p:cNvPicPr>
            <a:picLocks noGrp="1" noChangeAspect="1"/>
          </p:cNvPicPr>
          <p:nvPr>
            <p:ph idx="1"/>
          </p:nvPr>
        </p:nvPicPr>
        <p:blipFill>
          <a:blip r:embed="rId2"/>
          <a:stretch>
            <a:fillRect/>
          </a:stretch>
        </p:blipFill>
        <p:spPr>
          <a:xfrm>
            <a:off x="3556001" y="2997200"/>
            <a:ext cx="4284132" cy="3285067"/>
          </a:xfrm>
          <a:prstGeom prst="rect">
            <a:avLst/>
          </a:prstGeom>
        </p:spPr>
      </p:pic>
    </p:spTree>
    <p:extLst>
      <p:ext uri="{BB962C8B-B14F-4D97-AF65-F5344CB8AC3E}">
        <p14:creationId xmlns:p14="http://schemas.microsoft.com/office/powerpoint/2010/main" val="1963534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1026</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                                                                                  Exploring How Lake Associations Think about Their Lakes and the Shared Responsibility to Sustain Them - #1 </vt:lpstr>
      <vt:lpstr>Where the ideas for this discussion come from </vt:lpstr>
      <vt:lpstr>PowerPoint Presentation</vt:lpstr>
      <vt:lpstr>My Objective/Goal</vt:lpstr>
      <vt:lpstr>My Approach</vt:lpstr>
      <vt:lpstr>Lake Change Worksheet – Take home task, complete and return to Burney (bufische@iu.edu) – one per LA Here’s the first part of the Worksheet (Big Mantrap Response): </vt:lpstr>
      <vt:lpstr>PowerPoint Presentation</vt:lpstr>
      <vt:lpstr>PowerPoint Presentation</vt:lpstr>
      <vt:lpstr>Closing Questions (Big Mantrap)</vt:lpstr>
      <vt:lpstr>Discussion/Questions? </vt:lpstr>
      <vt:lpstr>From HCCOLA May, 2021 Newsletter Lake Management Toolset – Practical Resilience &amp; Systems Thinking Workshops for Midwest Glacial Lake Organizations This interactive virtual workshop helps lake organization members use systems thinking to plan for change and manage their lakes to increase resilience of the social, ecological, and economic aspects of their lake system. To achieve this, we will provide tools to conserve fish habitat, increase recreational fishing opportunities, and discuss the benefits of systems management. Participants will leave with a practical understanding of conservation planning, and a network of peers to increase the resilience and adaptive capacity of their lakes and organizations. MN’s dates at this time to select from include Wed 6/9 at 2 PM or Tues /13 at 2 PM. See the Flyer for Registration Link &amp; the detailed description on the free-of-charge workshops here.</vt:lpstr>
    </vt:vector>
  </TitlesOfParts>
  <Company>Indiana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How Lake Associations Think about Their Lakes and the Shared Responsibility to Sustain Them</dc:title>
  <dc:creator>Fischer, Burnell</dc:creator>
  <cp:lastModifiedBy>Fischer, Burnell</cp:lastModifiedBy>
  <cp:revision>24</cp:revision>
  <dcterms:created xsi:type="dcterms:W3CDTF">2021-04-08T17:25:59Z</dcterms:created>
  <dcterms:modified xsi:type="dcterms:W3CDTF">2021-06-18T18:36:34Z</dcterms:modified>
</cp:coreProperties>
</file>